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F2F4F8"/>
    <a:srgbClr val="121619"/>
    <a:srgbClr val="0B49CB"/>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441" autoAdjust="0"/>
  </p:normalViewPr>
  <p:slideViewPr>
    <p:cSldViewPr snapToGrid="0" snapToObjects="1">
      <p:cViewPr varScale="1">
        <p:scale>
          <a:sx n="51" d="100"/>
          <a:sy n="51" d="100"/>
        </p:scale>
        <p:origin x="1680" y="2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Nelson Amaro</a:t>
            </a:r>
          </a:p>
          <a:p>
            <a:r>
              <a:rPr lang="en-US" dirty="0">
                <a:solidFill>
                  <a:schemeClr val="bg2"/>
                </a:solidFill>
                <a:latin typeface="Abadi" panose="020B0604020104020204" pitchFamily="34" charset="0"/>
                <a:ea typeface="SF Pro" pitchFamily="2" charset="0"/>
                <a:cs typeface="SF Pro" pitchFamily="2" charset="0"/>
              </a:rPr>
              <a:t>13/07/2024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1600"/>
            <a:ext cx="8975652" cy="5372100"/>
          </a:xfrm>
          <a:prstGeom prst="rect">
            <a:avLst/>
          </a:prstGeom>
        </p:spPr>
        <p:txBody>
          <a:bodyPr/>
          <a:lstStyle/>
          <a:p>
            <a:r>
              <a:rPr lang="en-US" sz="1800" b="1" dirty="0"/>
              <a:t>Steps:</a:t>
            </a:r>
          </a:p>
          <a:p>
            <a:r>
              <a:rPr lang="en-US" sz="1800" b="1" dirty="0"/>
              <a:t>Calculate</a:t>
            </a:r>
            <a:r>
              <a:rPr lang="en-US" sz="1600" b="1" dirty="0"/>
              <a:t>:</a:t>
            </a:r>
          </a:p>
          <a:p>
            <a:pPr lvl="1"/>
            <a:r>
              <a:rPr lang="en-US" sz="1600" dirty="0"/>
              <a:t>Number of launches at each site;</a:t>
            </a:r>
          </a:p>
          <a:p>
            <a:pPr lvl="1"/>
            <a:r>
              <a:rPr lang="en-US" sz="1600" dirty="0"/>
              <a:t>Number and occurrence at each orbit;</a:t>
            </a:r>
          </a:p>
          <a:p>
            <a:pPr lvl="1"/>
            <a:r>
              <a:rPr lang="en-US" sz="1600" dirty="0"/>
              <a:t>Number and occurrence of mission outcome per orbit type</a:t>
            </a:r>
          </a:p>
          <a:p>
            <a:pPr lvl="1"/>
            <a:endParaRPr lang="en-US" sz="1400" dirty="0"/>
          </a:p>
          <a:p>
            <a:r>
              <a:rPr lang="en-US" sz="1800" b="1" dirty="0"/>
              <a:t>Create binary landing outcome:</a:t>
            </a:r>
          </a:p>
          <a:p>
            <a:pPr lvl="1"/>
            <a:r>
              <a:rPr lang="en-US" sz="1600" b="1" dirty="0"/>
              <a:t>True ocean </a:t>
            </a:r>
            <a:r>
              <a:rPr lang="en-US" sz="1600" dirty="0"/>
              <a:t>– mission outcome landed successfully in a specific part of the ocean;</a:t>
            </a:r>
          </a:p>
          <a:p>
            <a:pPr lvl="1"/>
            <a:r>
              <a:rPr lang="en-US" sz="1600" b="1" dirty="0"/>
              <a:t>False ocean </a:t>
            </a:r>
            <a:r>
              <a:rPr lang="en-US" sz="1600" dirty="0"/>
              <a:t>– mission outcome landed unsuccessfully in a specific part of the ocean;</a:t>
            </a:r>
          </a:p>
          <a:p>
            <a:pPr lvl="1"/>
            <a:r>
              <a:rPr lang="en-US" sz="1600" b="1" dirty="0"/>
              <a:t>False RTLS </a:t>
            </a:r>
            <a:r>
              <a:rPr lang="en-US" sz="1600" dirty="0"/>
              <a:t>– mission outcome landed successfully on a ground pad;</a:t>
            </a:r>
          </a:p>
          <a:p>
            <a:pPr lvl="1"/>
            <a:r>
              <a:rPr lang="en-US" sz="1600" b="1" dirty="0"/>
              <a:t>True RTLS </a:t>
            </a:r>
            <a:r>
              <a:rPr lang="en-US" sz="1600" dirty="0"/>
              <a:t>– mission outcome landed unsuccessfully on a ground pad;</a:t>
            </a:r>
          </a:p>
          <a:p>
            <a:pPr lvl="1"/>
            <a:r>
              <a:rPr lang="en-US" sz="1600" b="1" dirty="0"/>
              <a:t>True ASDS </a:t>
            </a:r>
            <a:r>
              <a:rPr lang="en-US" sz="1600" dirty="0"/>
              <a:t>– mission outcome landed successfully on a drone ship;</a:t>
            </a:r>
          </a:p>
          <a:p>
            <a:pPr lvl="1"/>
            <a:r>
              <a:rPr lang="en-US" sz="1600" b="1" dirty="0"/>
              <a:t>False ASDS </a:t>
            </a:r>
            <a:r>
              <a:rPr lang="en-US" sz="1600" dirty="0"/>
              <a:t>– mission outcome landed unsuccessfully on a drone ship;</a:t>
            </a:r>
          </a:p>
          <a:p>
            <a:pPr lvl="1"/>
            <a:r>
              <a:rPr lang="en-US" sz="1600" dirty="0"/>
              <a:t>Mission outcomes converted to 1 if successful</a:t>
            </a:r>
          </a:p>
          <a:p>
            <a:pPr lvl="1"/>
            <a:endParaRPr lang="en-US" sz="1400" dirty="0"/>
          </a:p>
          <a:p>
            <a:r>
              <a:rPr lang="en-US" sz="1600" i="1" u="sng" dirty="0"/>
              <a:t>https://github.com/junioramaro/final_project/blob/main/data_wrangling.ipynb</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5843"/>
            <a:ext cx="9745589" cy="4601586"/>
          </a:xfrm>
          <a:prstGeom prst="rect">
            <a:avLst/>
          </a:prstGeom>
        </p:spPr>
        <p:txBody>
          <a:bodyPr lIns="91440" tIns="45720" rIns="91440" bIns="45720" anchor="t"/>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Charts</a:t>
            </a:r>
          </a:p>
          <a:p>
            <a:pPr>
              <a:lnSpc>
                <a:spcPct val="100000"/>
              </a:lnSpc>
              <a:spcBef>
                <a:spcPts val="1400"/>
              </a:spcBef>
            </a:pPr>
            <a:r>
              <a:rPr lang="en-US" sz="1800" dirty="0">
                <a:solidFill>
                  <a:schemeClr val="accent3">
                    <a:lumMod val="25000"/>
                  </a:schemeClr>
                </a:solidFill>
                <a:latin typeface="Abadi" panose="020B0604020104020204" pitchFamily="34" charset="0"/>
              </a:rPr>
              <a:t>Flight number vs Payload mass (Kg)</a:t>
            </a:r>
          </a:p>
          <a:p>
            <a:pPr>
              <a:lnSpc>
                <a:spcPct val="100000"/>
              </a:lnSpc>
              <a:spcBef>
                <a:spcPts val="1400"/>
              </a:spcBef>
            </a:pPr>
            <a:r>
              <a:rPr lang="en-US" sz="1800" dirty="0">
                <a:solidFill>
                  <a:schemeClr val="accent3">
                    <a:lumMod val="25000"/>
                  </a:schemeClr>
                </a:solidFill>
                <a:latin typeface="Abadi" panose="020B0604020104020204" pitchFamily="34" charset="0"/>
              </a:rPr>
              <a:t>Flight number vs Launch site</a:t>
            </a:r>
          </a:p>
          <a:p>
            <a:pPr>
              <a:lnSpc>
                <a:spcPct val="100000"/>
              </a:lnSpc>
              <a:spcBef>
                <a:spcPts val="1400"/>
              </a:spcBef>
            </a:pPr>
            <a:r>
              <a:rPr lang="en-US" sz="1800" dirty="0">
                <a:solidFill>
                  <a:schemeClr val="accent3">
                    <a:lumMod val="25000"/>
                  </a:schemeClr>
                </a:solidFill>
                <a:latin typeface="Abadi" panose="020B0604020104020204" pitchFamily="34" charset="0"/>
              </a:rPr>
              <a:t>Orbit type vs Launch site</a:t>
            </a:r>
          </a:p>
          <a:p>
            <a:pPr>
              <a:lnSpc>
                <a:spcPct val="100000"/>
              </a:lnSpc>
              <a:spcBef>
                <a:spcPts val="1400"/>
              </a:spcBef>
            </a:pPr>
            <a:r>
              <a:rPr lang="en-US" sz="1800" dirty="0">
                <a:solidFill>
                  <a:schemeClr val="accent3">
                    <a:lumMod val="25000"/>
                  </a:schemeClr>
                </a:solidFill>
                <a:latin typeface="Abadi" panose="020B0604020104020204" pitchFamily="34" charset="0"/>
              </a:rPr>
              <a:t>Orbit type vs Payload mass (Kg)</a:t>
            </a:r>
          </a:p>
          <a:p>
            <a:pPr>
              <a:lnSpc>
                <a:spcPct val="100000"/>
              </a:lnSpc>
              <a:spcBef>
                <a:spcPts val="1400"/>
              </a:spcBef>
            </a:pPr>
            <a:r>
              <a:rPr lang="en-US" sz="1800" dirty="0">
                <a:solidFill>
                  <a:schemeClr val="accent3">
                    <a:lumMod val="25000"/>
                  </a:schemeClr>
                </a:solidFill>
                <a:latin typeface="Abadi" panose="020B0604020104020204" pitchFamily="34" charset="0"/>
              </a:rPr>
              <a:t>Orbit type vs Success rate</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342900" indent="-342900">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Scatter plot </a:t>
            </a:r>
            <a:r>
              <a:rPr lang="en-US" sz="1800" dirty="0">
                <a:solidFill>
                  <a:schemeClr val="accent3">
                    <a:lumMod val="25000"/>
                  </a:schemeClr>
                </a:solidFill>
                <a:latin typeface="Abadi" panose="020B0604020104020204" pitchFamily="34" charset="0"/>
              </a:rPr>
              <a:t>to see if there were a relationship between variables.</a:t>
            </a:r>
          </a:p>
          <a:p>
            <a:pPr marL="342900"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We also used </a:t>
            </a:r>
            <a:r>
              <a:rPr lang="en-US" sz="1800" b="1" dirty="0">
                <a:solidFill>
                  <a:schemeClr val="accent3">
                    <a:lumMod val="25000"/>
                  </a:schemeClr>
                </a:solidFill>
                <a:latin typeface="Abadi" panose="020B0604020104020204" pitchFamily="34" charset="0"/>
              </a:rPr>
              <a:t>bar charts </a:t>
            </a:r>
            <a:r>
              <a:rPr lang="en-US" sz="1800" dirty="0">
                <a:solidFill>
                  <a:schemeClr val="accent3">
                    <a:lumMod val="25000"/>
                  </a:schemeClr>
                </a:solidFill>
                <a:latin typeface="Abadi" panose="020B0604020104020204" pitchFamily="34" charset="0"/>
              </a:rPr>
              <a:t>to see the relationship between categorical variables.</a:t>
            </a:r>
          </a:p>
          <a:p>
            <a:pPr marL="342900" indent="-342900">
              <a:lnSpc>
                <a:spcPct val="100000"/>
              </a:lnSpc>
              <a:spcBef>
                <a:spcPts val="1400"/>
              </a:spcBef>
              <a:buFont typeface="+mj-lt"/>
              <a:buAutoNum type="arabicPeriod"/>
            </a:pPr>
            <a:r>
              <a:rPr lang="en-US" sz="1800" b="1" dirty="0">
                <a:solidFill>
                  <a:schemeClr val="accent3">
                    <a:lumMod val="25000"/>
                  </a:schemeClr>
                </a:solidFill>
                <a:latin typeface="Abadi" panose="020B0604020104020204" pitchFamily="34" charset="0"/>
              </a:rPr>
              <a:t>Line plots </a:t>
            </a:r>
            <a:r>
              <a:rPr lang="en-US" sz="1800" dirty="0">
                <a:solidFill>
                  <a:schemeClr val="accent3">
                    <a:lumMod val="25000"/>
                  </a:schemeClr>
                </a:solidFill>
                <a:latin typeface="Abadi" panose="020B0604020104020204" pitchFamily="34" charset="0"/>
              </a:rPr>
              <a:t>were also used for discreet variables.</a:t>
            </a:r>
          </a:p>
          <a:p>
            <a:pPr marL="342900" indent="-342900">
              <a:lnSpc>
                <a:spcPct val="100000"/>
              </a:lnSpc>
              <a:spcBef>
                <a:spcPts val="1400"/>
              </a:spcBef>
              <a:buFont typeface="+mj-lt"/>
              <a:buAutoNum type="arabicPeriod"/>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i="1" u="sng" dirty="0">
                <a:solidFill>
                  <a:schemeClr val="accent3">
                    <a:lumMod val="25000"/>
                  </a:schemeClr>
                </a:solidFill>
                <a:latin typeface="Abadi" panose="020B0604020104020204" pitchFamily="34" charset="0"/>
              </a:rPr>
              <a:t>https://github.com/junioramaro/final_project/blob/main/eda_data_vizualization.ipynb</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marL="0" indent="0">
              <a:lnSpc>
                <a:spcPct val="100000"/>
              </a:lnSpc>
              <a:spcBef>
                <a:spcPts val="1400"/>
              </a:spcBef>
              <a:buNone/>
            </a:pPr>
            <a:r>
              <a:rPr lang="en-US" sz="2200" b="1" dirty="0">
                <a:solidFill>
                  <a:schemeClr val="accent3">
                    <a:lumMod val="25000"/>
                  </a:schemeClr>
                </a:solidFill>
                <a:latin typeface="Abadi"/>
              </a:rPr>
              <a:t>SQL Queries</a:t>
            </a:r>
          </a:p>
          <a:p>
            <a:pPr>
              <a:lnSpc>
                <a:spcPct val="100000"/>
              </a:lnSpc>
              <a:spcBef>
                <a:spcPts val="1400"/>
              </a:spcBef>
            </a:pPr>
            <a:r>
              <a:rPr lang="en-US" sz="1400" dirty="0">
                <a:solidFill>
                  <a:schemeClr val="accent3">
                    <a:lumMod val="25000"/>
                  </a:schemeClr>
                </a:solidFill>
                <a:latin typeface="Abadi"/>
              </a:rPr>
              <a:t>Names of unique launch sites;</a:t>
            </a:r>
          </a:p>
          <a:p>
            <a:pPr>
              <a:lnSpc>
                <a:spcPct val="100000"/>
              </a:lnSpc>
              <a:spcBef>
                <a:spcPts val="1400"/>
              </a:spcBef>
            </a:pPr>
            <a:r>
              <a:rPr lang="en-US" sz="1400" dirty="0">
                <a:solidFill>
                  <a:schemeClr val="accent3">
                    <a:lumMod val="25000"/>
                  </a:schemeClr>
                </a:solidFill>
                <a:latin typeface="Abadi"/>
              </a:rPr>
              <a:t>5 examples of launch sites starting with the letters CCA;</a:t>
            </a:r>
          </a:p>
          <a:p>
            <a:pPr>
              <a:lnSpc>
                <a:spcPct val="100000"/>
              </a:lnSpc>
              <a:spcBef>
                <a:spcPts val="1400"/>
              </a:spcBef>
            </a:pPr>
            <a:r>
              <a:rPr lang="en-US" sz="1400" dirty="0">
                <a:solidFill>
                  <a:schemeClr val="accent3">
                    <a:lumMod val="25000"/>
                  </a:schemeClr>
                </a:solidFill>
                <a:latin typeface="Abadi"/>
              </a:rPr>
              <a:t>Total Payload mass (Kg) carried by boosters from NASA (CRA);</a:t>
            </a:r>
          </a:p>
          <a:p>
            <a:pPr>
              <a:lnSpc>
                <a:spcPct val="100000"/>
              </a:lnSpc>
              <a:spcBef>
                <a:spcPts val="1400"/>
              </a:spcBef>
            </a:pPr>
            <a:r>
              <a:rPr lang="en-US" sz="1400" dirty="0">
                <a:solidFill>
                  <a:schemeClr val="accent3">
                    <a:lumMod val="25000"/>
                  </a:schemeClr>
                </a:solidFill>
                <a:latin typeface="Abadi"/>
              </a:rPr>
              <a:t>Average Payload mass (Kg) carried by booster version F9 v1.1;</a:t>
            </a:r>
          </a:p>
          <a:p>
            <a:pPr>
              <a:lnSpc>
                <a:spcPct val="100000"/>
              </a:lnSpc>
              <a:spcBef>
                <a:spcPts val="1400"/>
              </a:spcBef>
            </a:pPr>
            <a:r>
              <a:rPr lang="en-US" sz="1400" dirty="0">
                <a:solidFill>
                  <a:schemeClr val="accent3">
                    <a:lumMod val="25000"/>
                  </a:schemeClr>
                </a:solidFill>
                <a:latin typeface="Abadi"/>
              </a:rPr>
              <a:t>Total number of successful and failed mission outcomes;</a:t>
            </a:r>
          </a:p>
          <a:p>
            <a:pPr>
              <a:lnSpc>
                <a:spcPct val="100000"/>
              </a:lnSpc>
              <a:spcBef>
                <a:spcPts val="1400"/>
              </a:spcBef>
            </a:pPr>
            <a:r>
              <a:rPr lang="en-US" sz="1400" dirty="0">
                <a:solidFill>
                  <a:schemeClr val="accent3">
                    <a:lumMod val="25000"/>
                  </a:schemeClr>
                </a:solidFill>
                <a:latin typeface="Abadi"/>
              </a:rPr>
              <a:t>Date when the first successful outcome in ground pad was achieved;</a:t>
            </a:r>
          </a:p>
          <a:p>
            <a:pPr>
              <a:lnSpc>
                <a:spcPct val="100000"/>
              </a:lnSpc>
              <a:spcBef>
                <a:spcPts val="1400"/>
              </a:spcBef>
            </a:pPr>
            <a:r>
              <a:rPr lang="en-US" sz="1400" dirty="0">
                <a:solidFill>
                  <a:schemeClr val="accent3">
                    <a:lumMod val="25000"/>
                  </a:schemeClr>
                </a:solidFill>
                <a:latin typeface="Abadi"/>
              </a:rPr>
              <a:t>Booster versions which have success in drone ship and have Payload mass (Kg) between 4000 and 6000;</a:t>
            </a:r>
          </a:p>
          <a:p>
            <a:pPr>
              <a:lnSpc>
                <a:spcPct val="100000"/>
              </a:lnSpc>
              <a:spcBef>
                <a:spcPts val="1400"/>
              </a:spcBef>
            </a:pPr>
            <a:r>
              <a:rPr lang="en-US" sz="1400" dirty="0">
                <a:solidFill>
                  <a:schemeClr val="accent3">
                    <a:lumMod val="25000"/>
                  </a:schemeClr>
                </a:solidFill>
                <a:latin typeface="Abadi"/>
              </a:rPr>
              <a:t>Booster versions which have </a:t>
            </a:r>
            <a:r>
              <a:rPr lang="en-US" sz="1400" dirty="0" err="1">
                <a:solidFill>
                  <a:schemeClr val="accent3">
                    <a:lumMod val="25000"/>
                  </a:schemeClr>
                </a:solidFill>
                <a:latin typeface="Abadi"/>
              </a:rPr>
              <a:t>have</a:t>
            </a:r>
            <a:r>
              <a:rPr lang="en-US" sz="1400" dirty="0">
                <a:solidFill>
                  <a:schemeClr val="accent3">
                    <a:lumMod val="25000"/>
                  </a:schemeClr>
                </a:solidFill>
                <a:latin typeface="Abadi"/>
              </a:rPr>
              <a:t> carried the maximum Payload mass (Kg);</a:t>
            </a:r>
          </a:p>
          <a:p>
            <a:pPr>
              <a:lnSpc>
                <a:spcPct val="100000"/>
              </a:lnSpc>
              <a:spcBef>
                <a:spcPts val="1400"/>
              </a:spcBef>
            </a:pPr>
            <a:r>
              <a:rPr lang="en-US" sz="1400" dirty="0">
                <a:solidFill>
                  <a:schemeClr val="accent3">
                    <a:lumMod val="25000"/>
                  </a:schemeClr>
                </a:solidFill>
                <a:latin typeface="Abadi"/>
              </a:rPr>
              <a:t>Records with month names, failure landing outcomes in drone ship, booster versions and launch sites in 2015;</a:t>
            </a:r>
          </a:p>
          <a:p>
            <a:pPr>
              <a:lnSpc>
                <a:spcPct val="100000"/>
              </a:lnSpc>
              <a:spcBef>
                <a:spcPts val="1400"/>
              </a:spcBef>
            </a:pPr>
            <a:r>
              <a:rPr lang="en-US" sz="1400" dirty="0">
                <a:solidFill>
                  <a:schemeClr val="accent3">
                    <a:lumMod val="25000"/>
                  </a:schemeClr>
                </a:solidFill>
                <a:latin typeface="Abadi"/>
              </a:rPr>
              <a:t>Count the landing outcomes between the dates 2010-06-04 and 2017-03-20</a:t>
            </a:r>
          </a:p>
          <a:p>
            <a:pPr marL="0" indent="0">
              <a:lnSpc>
                <a:spcPct val="100000"/>
              </a:lnSpc>
              <a:spcBef>
                <a:spcPts val="1400"/>
              </a:spcBef>
              <a:buNone/>
            </a:pPr>
            <a:endParaRPr lang="en-US" sz="1800" dirty="0">
              <a:solidFill>
                <a:schemeClr val="accent3">
                  <a:lumMod val="25000"/>
                </a:schemeClr>
              </a:solidFill>
              <a:latin typeface="Abadi"/>
            </a:endParaRPr>
          </a:p>
          <a:p>
            <a:pPr marL="0" indent="0">
              <a:lnSpc>
                <a:spcPct val="100000"/>
              </a:lnSpc>
              <a:spcBef>
                <a:spcPts val="1400"/>
              </a:spcBef>
              <a:buNone/>
            </a:pPr>
            <a:r>
              <a:rPr lang="en-US" sz="1800" i="1" u="sng" dirty="0">
                <a:solidFill>
                  <a:schemeClr val="accent3">
                    <a:lumMod val="25000"/>
                  </a:schemeClr>
                </a:solidFill>
                <a:latin typeface="Abadi"/>
              </a:rPr>
              <a:t>https://github.com/junioramaro/final_project/blob/main/eda-SQL.ipynb</a:t>
            </a: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a </a:t>
            </a:r>
            <a:r>
              <a:rPr lang="en-US" sz="2200" dirty="0">
                <a:solidFill>
                  <a:srgbClr val="0948CB"/>
                </a:solidFill>
                <a:latin typeface="Abadi" panose="020B0604020104020204" pitchFamily="34" charset="0"/>
              </a:rPr>
              <a:t>blue</a:t>
            </a:r>
            <a:r>
              <a:rPr lang="en-US" sz="2200" dirty="0">
                <a:solidFill>
                  <a:schemeClr val="accent3">
                    <a:lumMod val="25000"/>
                  </a:schemeClr>
                </a:solidFill>
                <a:latin typeface="Abadi" panose="020B0604020104020204" pitchFamily="34" charset="0"/>
              </a:rPr>
              <a:t> circle at NASA Johnson Space Center with a pop-up label showing its name</a:t>
            </a:r>
          </a:p>
          <a:p>
            <a:pPr>
              <a:lnSpc>
                <a:spcPct val="100000"/>
              </a:lnSpc>
              <a:spcBef>
                <a:spcPts val="1400"/>
              </a:spcBef>
            </a:pPr>
            <a:r>
              <a:rPr lang="en-US" sz="2200" dirty="0">
                <a:solidFill>
                  <a:schemeClr val="accent3">
                    <a:lumMod val="25000"/>
                  </a:schemeClr>
                </a:solidFill>
                <a:latin typeface="Abadi" panose="020B0604020104020204" pitchFamily="34" charset="0"/>
              </a:rPr>
              <a:t>Used colored markers: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a:t>
            </a:r>
            <a:r>
              <a:rPr lang="en-US" sz="2200" dirty="0">
                <a:solidFill>
                  <a:srgbClr val="00B050"/>
                </a:solidFill>
                <a:latin typeface="Abadi" panose="020B0604020104020204" pitchFamily="34" charset="0"/>
              </a:rPr>
              <a:t>Green</a:t>
            </a:r>
            <a:r>
              <a:rPr lang="en-US" sz="2200" dirty="0">
                <a:solidFill>
                  <a:schemeClr val="accent3">
                    <a:lumMod val="25000"/>
                  </a:schemeClr>
                </a:solidFill>
                <a:latin typeface="Abadi" panose="020B0604020104020204" pitchFamily="34" charset="0"/>
              </a:rPr>
              <a:t> for successful launches at each launching site;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a:t>
            </a:r>
            <a:r>
              <a:rPr lang="en-US" sz="2200" dirty="0">
                <a:solidFill>
                  <a:srgbClr val="FF0000"/>
                </a:solidFill>
                <a:latin typeface="Abadi" panose="020B0604020104020204" pitchFamily="34" charset="0"/>
              </a:rPr>
              <a:t>Red</a:t>
            </a:r>
            <a:r>
              <a:rPr lang="en-US" sz="2200" dirty="0">
                <a:solidFill>
                  <a:schemeClr val="accent3">
                    <a:lumMod val="25000"/>
                  </a:schemeClr>
                </a:solidFill>
                <a:latin typeface="Abadi" panose="020B0604020104020204" pitchFamily="34" charset="0"/>
              </a:rPr>
              <a:t> for unsuccessful launches at each launching site. </a:t>
            </a:r>
          </a:p>
          <a:p>
            <a:pPr>
              <a:lnSpc>
                <a:spcPct val="100000"/>
              </a:lnSpc>
              <a:spcBef>
                <a:spcPts val="1400"/>
              </a:spcBef>
            </a:pPr>
            <a:r>
              <a:rPr lang="en-US" sz="2200" dirty="0">
                <a:solidFill>
                  <a:schemeClr val="accent3">
                    <a:lumMod val="25000"/>
                  </a:schemeClr>
                </a:solidFill>
                <a:latin typeface="Abadi" panose="020B0604020104020204" pitchFamily="34" charset="0"/>
              </a:rPr>
              <a:t>Used colored lines to show the distance between launching site CCAFS SLC-40 and the closest city, railway, </a:t>
            </a:r>
            <a:r>
              <a:rPr lang="en-US" sz="2200" dirty="0" err="1">
                <a:solidFill>
                  <a:schemeClr val="accent3">
                    <a:lumMod val="25000"/>
                  </a:schemeClr>
                </a:solidFill>
                <a:latin typeface="Abadi" panose="020B0604020104020204" pitchFamily="34" charset="0"/>
              </a:rPr>
              <a:t>hightway</a:t>
            </a:r>
            <a:r>
              <a:rPr lang="en-US" sz="2200" dirty="0">
                <a:solidFill>
                  <a:schemeClr val="accent3">
                    <a:lumMod val="25000"/>
                  </a:schemeClr>
                </a:solidFill>
                <a:latin typeface="Abadi" panose="020B0604020104020204" pitchFamily="34" charset="0"/>
              </a:rPr>
              <a:t> and coastline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r>
              <a:rPr lang="en-US" sz="2000" i="1" u="sng" dirty="0"/>
              <a:t>https://github.com/junioramaro/final_project/blob/main/launch_site_Folium.ipynb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1875054"/>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Dropdown list </a:t>
            </a:r>
            <a:r>
              <a:rPr lang="en-US" sz="2200" dirty="0">
                <a:solidFill>
                  <a:schemeClr val="accent3">
                    <a:lumMod val="25000"/>
                  </a:schemeClr>
                </a:solidFill>
                <a:latin typeface="Abadi" panose="020B0604020104020204" pitchFamily="34" charset="0"/>
              </a:rPr>
              <a:t>of launch, enabling launch site selection</a:t>
            </a:r>
          </a:p>
          <a:p>
            <a:pPr>
              <a:lnSpc>
                <a:spcPct val="100000"/>
              </a:lnSpc>
              <a:spcBef>
                <a:spcPts val="1400"/>
              </a:spcBef>
            </a:pPr>
            <a:r>
              <a:rPr lang="en-US" sz="2200" b="1" dirty="0">
                <a:solidFill>
                  <a:schemeClr val="accent3">
                    <a:lumMod val="25000"/>
                  </a:schemeClr>
                </a:solidFill>
                <a:latin typeface="Abadi" panose="020B0604020104020204" pitchFamily="34" charset="0"/>
              </a:rPr>
              <a:t>Pie chart</a:t>
            </a:r>
            <a:r>
              <a:rPr lang="en-US" sz="2200" dirty="0">
                <a:solidFill>
                  <a:schemeClr val="accent3">
                    <a:lumMod val="25000"/>
                  </a:schemeClr>
                </a:solidFill>
                <a:latin typeface="Abadi" panose="020B0604020104020204" pitchFamily="34" charset="0"/>
              </a:rPr>
              <a:t>, showing percentage of successful and unsuccessful launch sites</a:t>
            </a:r>
          </a:p>
          <a:p>
            <a:pPr>
              <a:lnSpc>
                <a:spcPct val="100000"/>
              </a:lnSpc>
              <a:spcBef>
                <a:spcPts val="1400"/>
              </a:spcBef>
            </a:pPr>
            <a:r>
              <a:rPr lang="en-US" sz="2200" b="1" dirty="0">
                <a:solidFill>
                  <a:schemeClr val="accent3">
                    <a:lumMod val="25000"/>
                  </a:schemeClr>
                </a:solidFill>
                <a:latin typeface="Abadi" panose="020B0604020104020204" pitchFamily="34" charset="0"/>
              </a:rPr>
              <a:t>Slider</a:t>
            </a:r>
            <a:r>
              <a:rPr lang="en-US" sz="2200" dirty="0">
                <a:solidFill>
                  <a:schemeClr val="accent3">
                    <a:lumMod val="25000"/>
                  </a:schemeClr>
                </a:solidFill>
                <a:latin typeface="Abadi" panose="020B0604020104020204" pitchFamily="34" charset="0"/>
              </a:rPr>
              <a:t>, enabling selection of a Payload mass (Kg) range</a:t>
            </a:r>
          </a:p>
          <a:p>
            <a:pPr>
              <a:lnSpc>
                <a:spcPct val="100000"/>
              </a:lnSpc>
              <a:spcBef>
                <a:spcPts val="1400"/>
              </a:spcBef>
            </a:pPr>
            <a:r>
              <a:rPr lang="en-US" sz="2200" b="1" dirty="0">
                <a:solidFill>
                  <a:schemeClr val="accent3">
                    <a:lumMod val="25000"/>
                  </a:schemeClr>
                </a:solidFill>
                <a:latin typeface="Abadi" panose="020B0604020104020204" pitchFamily="34" charset="0"/>
              </a:rPr>
              <a:t>Scatter chart</a:t>
            </a:r>
            <a:r>
              <a:rPr lang="en-US" sz="2200" dirty="0">
                <a:solidFill>
                  <a:schemeClr val="accent3">
                    <a:lumMod val="25000"/>
                  </a:schemeClr>
                </a:solidFill>
                <a:latin typeface="Abadi" panose="020B0604020104020204" pitchFamily="34" charset="0"/>
              </a:rPr>
              <a:t>, showing the correlation between Payload mass (Kg) and launching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sz="2000" i="1" u="sng" dirty="0"/>
              <a:t>https://github.com/junioramaro/final_project/blob/main/spacex_dash_app.py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44929" y="1825625"/>
            <a:ext cx="11040681" cy="4351338"/>
          </a:xfrm>
          <a:prstGeom prst="rect">
            <a:avLst/>
          </a:prstGeom>
        </p:spPr>
        <p:txBody>
          <a:bodyPr>
            <a:normAutofit fontScale="70000" lnSpcReduction="20000"/>
          </a:bodyPr>
          <a:lstStyle/>
          <a:p>
            <a:pPr>
              <a:lnSpc>
                <a:spcPct val="100000"/>
              </a:lnSpc>
              <a:spcBef>
                <a:spcPts val="1400"/>
              </a:spcBef>
            </a:pPr>
            <a:r>
              <a:rPr lang="en-US" sz="2300" dirty="0">
                <a:solidFill>
                  <a:schemeClr val="accent3">
                    <a:lumMod val="25000"/>
                  </a:schemeClr>
                </a:solidFill>
                <a:latin typeface="Abadi" panose="020B0604020104020204" pitchFamily="34" charset="0"/>
              </a:rPr>
              <a:t>Created a </a:t>
            </a:r>
            <a:r>
              <a:rPr lang="en-US" sz="2300" dirty="0" err="1">
                <a:solidFill>
                  <a:schemeClr val="accent3">
                    <a:lumMod val="25000"/>
                  </a:schemeClr>
                </a:solidFill>
                <a:latin typeface="Abadi" panose="020B0604020104020204" pitchFamily="34" charset="0"/>
              </a:rPr>
              <a:t>Numby</a:t>
            </a:r>
            <a:r>
              <a:rPr lang="en-US" sz="2300" dirty="0">
                <a:solidFill>
                  <a:schemeClr val="accent3">
                    <a:lumMod val="25000"/>
                  </a:schemeClr>
                </a:solidFill>
                <a:latin typeface="Abadi" panose="020B0604020104020204" pitchFamily="34" charset="0"/>
              </a:rPr>
              <a:t> array for column class in data;</a:t>
            </a:r>
          </a:p>
          <a:p>
            <a:r>
              <a:rPr lang="en-US" sz="2300" dirty="0">
                <a:latin typeface="Abadi" panose="020B0604020104020204" pitchFamily="34" charset="0"/>
              </a:rPr>
              <a:t>Standardized the data using </a:t>
            </a:r>
            <a:r>
              <a:rPr lang="en-US" sz="2300" dirty="0" err="1">
                <a:latin typeface="Abadi" panose="020B0604020104020204" pitchFamily="34" charset="0"/>
              </a:rPr>
              <a:t>StandardScaler</a:t>
            </a:r>
            <a:r>
              <a:rPr lang="en-US" sz="2300" dirty="0">
                <a:latin typeface="Abadi" panose="020B0604020104020204" pitchFamily="34" charset="0"/>
              </a:rPr>
              <a:t>;</a:t>
            </a:r>
          </a:p>
          <a:p>
            <a:r>
              <a:rPr lang="en-US" sz="2300" dirty="0">
                <a:latin typeface="Abadi" panose="020B0604020104020204" pitchFamily="34" charset="0"/>
              </a:rPr>
              <a:t>Split the data into train and test data;</a:t>
            </a:r>
          </a:p>
          <a:p>
            <a:r>
              <a:rPr lang="en-US" sz="2300" dirty="0">
                <a:latin typeface="Abadi" panose="020B0604020104020204" pitchFamily="34" charset="0"/>
              </a:rPr>
              <a:t>Found the best parameters using </a:t>
            </a:r>
            <a:r>
              <a:rPr lang="en-US" sz="2300" dirty="0" err="1">
                <a:latin typeface="Abadi" panose="020B0604020104020204" pitchFamily="34" charset="0"/>
              </a:rPr>
              <a:t>GridSearchCV</a:t>
            </a:r>
            <a:r>
              <a:rPr lang="en-US" sz="2300" dirty="0">
                <a:latin typeface="Abadi" panose="020B0604020104020204" pitchFamily="34" charset="0"/>
              </a:rPr>
              <a:t> object;</a:t>
            </a:r>
          </a:p>
          <a:p>
            <a:r>
              <a:rPr lang="en-US" sz="2300" dirty="0">
                <a:latin typeface="Abadi" panose="020B0604020104020204" pitchFamily="34" charset="0"/>
              </a:rPr>
              <a:t>Applied </a:t>
            </a:r>
            <a:r>
              <a:rPr lang="en-US" sz="2300" dirty="0" err="1">
                <a:latin typeface="Abadi" panose="020B0604020104020204" pitchFamily="34" charset="0"/>
              </a:rPr>
              <a:t>GridSearchCV</a:t>
            </a:r>
            <a:r>
              <a:rPr lang="en-US" sz="2300" dirty="0">
                <a:latin typeface="Abadi" panose="020B0604020104020204" pitchFamily="34" charset="0"/>
              </a:rPr>
              <a:t> on a few algorithms:</a:t>
            </a:r>
          </a:p>
          <a:p>
            <a:pPr marL="0" indent="0">
              <a:buNone/>
            </a:pPr>
            <a:r>
              <a:rPr lang="en-US" sz="2300" dirty="0">
                <a:latin typeface="Abadi" panose="020B0604020104020204" pitchFamily="34" charset="0"/>
              </a:rPr>
              <a:t> - K-Nearest </a:t>
            </a:r>
            <a:r>
              <a:rPr lang="en-US" sz="2300" dirty="0" err="1">
                <a:latin typeface="Abadi" panose="020B0604020104020204" pitchFamily="34" charset="0"/>
              </a:rPr>
              <a:t>Neighbour</a:t>
            </a:r>
            <a:r>
              <a:rPr lang="en-US" sz="2300" dirty="0">
                <a:latin typeface="Abadi" panose="020B0604020104020204" pitchFamily="34" charset="0"/>
              </a:rPr>
              <a:t> (KNN);</a:t>
            </a:r>
          </a:p>
          <a:p>
            <a:pPr marL="0" indent="0">
              <a:buNone/>
            </a:pPr>
            <a:r>
              <a:rPr lang="en-US" sz="2300" dirty="0">
                <a:latin typeface="Abadi" panose="020B0604020104020204" pitchFamily="34" charset="0"/>
              </a:rPr>
              <a:t> - Support Vector Machine (SVC);</a:t>
            </a:r>
          </a:p>
          <a:p>
            <a:pPr marL="0" indent="0">
              <a:buNone/>
            </a:pPr>
            <a:r>
              <a:rPr lang="en-US" sz="2300" dirty="0">
                <a:latin typeface="Abadi" panose="020B0604020104020204" pitchFamily="34" charset="0"/>
              </a:rPr>
              <a:t> - Logistic Regression;</a:t>
            </a:r>
          </a:p>
          <a:p>
            <a:pPr marL="0" indent="0">
              <a:buNone/>
            </a:pPr>
            <a:r>
              <a:rPr lang="en-US" sz="2300" dirty="0">
                <a:latin typeface="Abadi" panose="020B0604020104020204" pitchFamily="34" charset="0"/>
              </a:rPr>
              <a:t> - Decision Tree.</a:t>
            </a:r>
          </a:p>
          <a:p>
            <a:r>
              <a:rPr lang="en-US" sz="2300" dirty="0">
                <a:latin typeface="Abadi" panose="020B0604020104020204" pitchFamily="34" charset="0"/>
              </a:rPr>
              <a:t>Calculated accuracy using the score method;</a:t>
            </a:r>
          </a:p>
          <a:p>
            <a:r>
              <a:rPr lang="en-US" sz="2300" dirty="0">
                <a:latin typeface="Abadi" panose="020B0604020104020204" pitchFamily="34" charset="0"/>
              </a:rPr>
              <a:t>Analyzed the confusion matrix for all algorithms;</a:t>
            </a:r>
          </a:p>
          <a:p>
            <a:r>
              <a:rPr lang="en-US" sz="2300" dirty="0">
                <a:latin typeface="Abadi" panose="020B0604020104020204" pitchFamily="34" charset="0"/>
              </a:rPr>
              <a:t>Found the best model.</a:t>
            </a:r>
          </a:p>
          <a:p>
            <a:endParaRPr lang="en-US" sz="2300" dirty="0">
              <a:latin typeface="Abadi" panose="020B0604020104020204" pitchFamily="34" charset="0"/>
            </a:endParaRPr>
          </a:p>
          <a:p>
            <a:r>
              <a:rPr lang="en-US" sz="2300" i="1" u="sng" dirty="0">
                <a:latin typeface="Abadi" panose="020B0604020104020204" pitchFamily="34" charset="0"/>
              </a:rPr>
              <a:t>https://github.com/junioramaro/final_project/blob/main/SpaceX_Machine%20Learning%20Prediction_Part_5.ipynb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1800" dirty="0">
                <a:solidFill>
                  <a:schemeClr val="accent3">
                    <a:lumMod val="25000"/>
                  </a:schemeClr>
                </a:solidFill>
                <a:latin typeface="Abadi" panose="020B0604020104020204" pitchFamily="34" charset="0"/>
              </a:rPr>
              <a:t>Launch success has improved over time;</a:t>
            </a:r>
          </a:p>
          <a:p>
            <a:pPr>
              <a:lnSpc>
                <a:spcPct val="100000"/>
              </a:lnSpc>
              <a:spcBef>
                <a:spcPts val="1400"/>
              </a:spcBef>
            </a:pPr>
            <a:r>
              <a:rPr lang="en-US" sz="1800" dirty="0">
                <a:solidFill>
                  <a:schemeClr val="accent3">
                    <a:lumMod val="25000"/>
                  </a:schemeClr>
                </a:solidFill>
                <a:latin typeface="Abadi" panose="020B0604020104020204" pitchFamily="34" charset="0"/>
              </a:rPr>
              <a:t>Orbits ES-L1, GEO, HEO and SSO have a 100% success rate.</a:t>
            </a:r>
          </a:p>
          <a:p>
            <a:pPr>
              <a:lnSpc>
                <a:spcPct val="100000"/>
              </a:lnSpc>
              <a:spcBef>
                <a:spcPts val="1400"/>
              </a:spcBef>
            </a:pPr>
            <a:r>
              <a:rPr lang="en-US" sz="2200" b="1"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1800" dirty="0">
                <a:solidFill>
                  <a:schemeClr val="accent3">
                    <a:lumMod val="25000"/>
                  </a:schemeClr>
                </a:solidFill>
                <a:latin typeface="Abadi" panose="020B0604020104020204" pitchFamily="34" charset="0"/>
              </a:rPr>
              <a:t>In Section 3.</a:t>
            </a:r>
          </a:p>
          <a:p>
            <a:pPr>
              <a:lnSpc>
                <a:spcPct val="100000"/>
              </a:lnSpc>
              <a:spcBef>
                <a:spcPts val="1400"/>
              </a:spcBef>
            </a:pPr>
            <a:r>
              <a:rPr lang="en-US" sz="2200" b="1" dirty="0">
                <a:solidFill>
                  <a:schemeClr val="accent3">
                    <a:lumMod val="25000"/>
                  </a:schemeClr>
                </a:solidFill>
                <a:latin typeface="Abadi" panose="020B0604020104020204" pitchFamily="34" charset="0"/>
              </a:rPr>
              <a:t>Predictive analysis results</a:t>
            </a:r>
            <a:endParaRPr lang="en-US" sz="1800" b="1"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Best model was found to be the Decision Tree model.</a:t>
            </a:r>
            <a:endParaRPr lang="en-US" sz="22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81843"/>
            <a:ext cx="3932238"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Blue dots – fail; orange dots – success;</a:t>
            </a:r>
          </a:p>
          <a:p>
            <a:pPr>
              <a:lnSpc>
                <a:spcPct val="100000"/>
              </a:lnSpc>
              <a:spcBef>
                <a:spcPts val="1400"/>
              </a:spcBef>
            </a:pPr>
            <a:r>
              <a:rPr lang="en-US" sz="2200" dirty="0">
                <a:solidFill>
                  <a:schemeClr val="accent3">
                    <a:lumMod val="25000"/>
                  </a:schemeClr>
                </a:solidFill>
                <a:latin typeface="Abadi" panose="020B0604020104020204" pitchFamily="34" charset="0"/>
              </a:rPr>
              <a:t>There’s an increase in the number of orange dots with the Flight number, suggesting an increasing success with time;</a:t>
            </a:r>
          </a:p>
          <a:p>
            <a:pPr>
              <a:lnSpc>
                <a:spcPct val="100000"/>
              </a:lnSpc>
              <a:spcBef>
                <a:spcPts val="1400"/>
              </a:spcBef>
            </a:pPr>
            <a:r>
              <a:rPr lang="en-US" sz="2200" dirty="0">
                <a:solidFill>
                  <a:schemeClr val="accent3">
                    <a:lumMod val="25000"/>
                  </a:schemeClr>
                </a:solidFill>
                <a:latin typeface="Abadi" panose="020B0604020104020204" pitchFamily="34" charset="0"/>
              </a:rPr>
              <a:t>It seems that KSC LC 39A and  VAFB SLC 4E have higher success rates than CCAFS SLC 40.</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0610C6F-94F4-695C-B570-802C3ED8EB47}"/>
              </a:ext>
            </a:extLst>
          </p:cNvPr>
          <p:cNvPicPr>
            <a:picLocks noChangeAspect="1"/>
          </p:cNvPicPr>
          <p:nvPr/>
        </p:nvPicPr>
        <p:blipFill>
          <a:blip r:embed="rId3"/>
          <a:stretch>
            <a:fillRect/>
          </a:stretch>
        </p:blipFill>
        <p:spPr>
          <a:xfrm>
            <a:off x="4898572" y="1796555"/>
            <a:ext cx="6428456" cy="381158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There’s an increase in success rates with the Payload Mass (Kg);</a:t>
            </a:r>
          </a:p>
          <a:p>
            <a:pPr>
              <a:lnSpc>
                <a:spcPct val="100000"/>
              </a:lnSpc>
              <a:spcBef>
                <a:spcPts val="1400"/>
              </a:spcBef>
            </a:pPr>
            <a:r>
              <a:rPr lang="en-US" sz="2200" dirty="0">
                <a:solidFill>
                  <a:schemeClr val="accent3">
                    <a:lumMod val="25000"/>
                  </a:schemeClr>
                </a:solidFill>
                <a:latin typeface="Abadi" panose="020B0604020104020204" pitchFamily="34" charset="0"/>
              </a:rPr>
              <a:t>Most launches were done below the 7500Kg threshold.</a:t>
            </a:r>
          </a:p>
          <a:p>
            <a:pPr>
              <a:lnSpc>
                <a:spcPct val="100000"/>
              </a:lnSpc>
              <a:spcBef>
                <a:spcPts val="1400"/>
              </a:spcBef>
            </a:pPr>
            <a:r>
              <a:rPr lang="en-US" sz="2200" dirty="0">
                <a:solidFill>
                  <a:schemeClr val="accent3">
                    <a:lumMod val="25000"/>
                  </a:schemeClr>
                </a:solidFill>
                <a:latin typeface="Abadi" panose="020B0604020104020204" pitchFamily="34" charset="0"/>
              </a:rPr>
              <a:t>Above 7500Kg, success rates increase substantially;</a:t>
            </a:r>
          </a:p>
          <a:p>
            <a:pPr>
              <a:lnSpc>
                <a:spcPct val="100000"/>
              </a:lnSpc>
              <a:spcBef>
                <a:spcPts val="1400"/>
              </a:spcBef>
            </a:pPr>
            <a:r>
              <a:rPr lang="en-US" sz="2200" dirty="0">
                <a:solidFill>
                  <a:schemeClr val="accent3">
                    <a:lumMod val="25000"/>
                  </a:schemeClr>
                </a:solidFill>
                <a:latin typeface="Abadi" panose="020B0604020104020204" pitchFamily="34" charset="0"/>
              </a:rPr>
              <a:t>Below 5000Kg, KSC LC 39A has 100% success.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3FAA4559-1A97-F50F-EFDC-C976A27200BF}"/>
              </a:ext>
            </a:extLst>
          </p:cNvPr>
          <p:cNvPicPr>
            <a:picLocks noChangeAspect="1"/>
          </p:cNvPicPr>
          <p:nvPr/>
        </p:nvPicPr>
        <p:blipFill>
          <a:blip r:embed="rId3"/>
          <a:stretch>
            <a:fillRect/>
          </a:stretch>
        </p:blipFill>
        <p:spPr>
          <a:xfrm>
            <a:off x="5122076" y="1692625"/>
            <a:ext cx="6163535" cy="473458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Orbits ES-L1, GEO, HEO and SSO have a success rate of 100%;</a:t>
            </a:r>
          </a:p>
          <a:p>
            <a:pPr>
              <a:lnSpc>
                <a:spcPct val="100000"/>
              </a:lnSpc>
              <a:spcBef>
                <a:spcPts val="1400"/>
              </a:spcBef>
            </a:pPr>
            <a:r>
              <a:rPr lang="en-US" sz="2200" dirty="0">
                <a:solidFill>
                  <a:schemeClr val="accent3">
                    <a:lumMod val="25000"/>
                  </a:schemeClr>
                </a:solidFill>
                <a:latin typeface="Abadi" panose="020B0604020104020204" pitchFamily="34" charset="0"/>
              </a:rPr>
              <a:t>On the other hand, SO orbit show 0% of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267935E-4774-8BB3-D37E-1F0C0962FFBE}"/>
              </a:ext>
            </a:extLst>
          </p:cNvPr>
          <p:cNvPicPr>
            <a:picLocks noChangeAspect="1"/>
          </p:cNvPicPr>
          <p:nvPr/>
        </p:nvPicPr>
        <p:blipFill>
          <a:blip r:embed="rId3"/>
          <a:stretch>
            <a:fillRect/>
          </a:stretch>
        </p:blipFill>
        <p:spPr>
          <a:xfrm>
            <a:off x="5808974" y="1491455"/>
            <a:ext cx="5476637" cy="453411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37741"/>
            <a:ext cx="3932238" cy="381158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From a general point of view, with the increase in the number of flights, the number </a:t>
            </a:r>
            <a:r>
              <a:rPr lang="en-GB" sz="2200" dirty="0" err="1">
                <a:solidFill>
                  <a:schemeClr val="accent3">
                    <a:lumMod val="25000"/>
                  </a:schemeClr>
                </a:solidFill>
                <a:latin typeface="Abadi" panose="020B0604020104020204" pitchFamily="34" charset="0"/>
              </a:rPr>
              <a:t>os</a:t>
            </a:r>
            <a:r>
              <a:rPr lang="en-GB" sz="2200" dirty="0">
                <a:solidFill>
                  <a:schemeClr val="accent3">
                    <a:lumMod val="25000"/>
                  </a:schemeClr>
                </a:solidFill>
                <a:latin typeface="Abadi" panose="020B0604020104020204" pitchFamily="34" charset="0"/>
              </a:rPr>
              <a:t> success landings also increases, with the exception being the GTO orbit.</a:t>
            </a:r>
          </a:p>
          <a:p>
            <a:pPr>
              <a:lnSpc>
                <a:spcPct val="100000"/>
              </a:lnSpc>
              <a:spcBef>
                <a:spcPts val="1400"/>
              </a:spcBef>
            </a:pPr>
            <a:r>
              <a:rPr lang="en-GB" sz="2200" dirty="0">
                <a:solidFill>
                  <a:schemeClr val="accent3">
                    <a:lumMod val="25000"/>
                  </a:schemeClr>
                </a:solidFill>
                <a:latin typeface="Abadi" panose="020B0604020104020204" pitchFamily="34" charset="0"/>
              </a:rPr>
              <a:t>SSO orbit does have a 100% of landing success rate.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F43DA06-D148-05B0-7CE3-ADE5774F3A2E}"/>
              </a:ext>
            </a:extLst>
          </p:cNvPr>
          <p:cNvPicPr>
            <a:picLocks noChangeAspect="1"/>
          </p:cNvPicPr>
          <p:nvPr/>
        </p:nvPicPr>
        <p:blipFill>
          <a:blip r:embed="rId3"/>
          <a:stretch>
            <a:fillRect/>
          </a:stretch>
        </p:blipFill>
        <p:spPr>
          <a:xfrm>
            <a:off x="5904958" y="1741713"/>
            <a:ext cx="5380653" cy="410391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193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Overall, with the increase in the Payload Mass (Kg), there’s an increase in the number </a:t>
            </a:r>
            <a:r>
              <a:rPr lang="en-US" sz="2200" dirty="0" err="1">
                <a:solidFill>
                  <a:schemeClr val="accent3">
                    <a:lumMod val="25000"/>
                  </a:schemeClr>
                </a:solidFill>
                <a:latin typeface="Abadi" panose="020B0604020104020204" pitchFamily="34" charset="0"/>
              </a:rPr>
              <a:t>os</a:t>
            </a:r>
            <a:r>
              <a:rPr lang="en-US" sz="2200" dirty="0">
                <a:solidFill>
                  <a:schemeClr val="accent3">
                    <a:lumMod val="25000"/>
                  </a:schemeClr>
                </a:solidFill>
                <a:latin typeface="Abadi" panose="020B0604020104020204" pitchFamily="34" charset="0"/>
              </a:rPr>
              <a:t> successful landings;</a:t>
            </a:r>
          </a:p>
          <a:p>
            <a:pPr>
              <a:lnSpc>
                <a:spcPct val="100000"/>
              </a:lnSpc>
              <a:spcBef>
                <a:spcPts val="1400"/>
              </a:spcBef>
            </a:pPr>
            <a:r>
              <a:rPr lang="en-US" sz="2200" dirty="0">
                <a:solidFill>
                  <a:schemeClr val="accent3">
                    <a:lumMod val="25000"/>
                  </a:schemeClr>
                </a:solidFill>
                <a:latin typeface="Abadi" panose="020B0604020104020204" pitchFamily="34" charset="0"/>
              </a:rPr>
              <a:t>GTO orbit seems to be the one where this trend does not occur;</a:t>
            </a:r>
          </a:p>
          <a:p>
            <a:pPr>
              <a:lnSpc>
                <a:spcPct val="100000"/>
              </a:lnSpc>
              <a:spcBef>
                <a:spcPts val="1400"/>
              </a:spcBef>
            </a:pPr>
            <a:r>
              <a:rPr lang="en-US" sz="2200" dirty="0">
                <a:solidFill>
                  <a:schemeClr val="accent3">
                    <a:lumMod val="25000"/>
                  </a:schemeClr>
                </a:solidFill>
                <a:latin typeface="Abadi" panose="020B0604020104020204" pitchFamily="34" charset="0"/>
              </a:rPr>
              <a:t>SSO orbit has a successful landing rate of 100%.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0320F794-3DF3-6544-1F3C-8B2BF5E8847F}"/>
              </a:ext>
            </a:extLst>
          </p:cNvPr>
          <p:cNvPicPr>
            <a:picLocks noChangeAspect="1"/>
          </p:cNvPicPr>
          <p:nvPr/>
        </p:nvPicPr>
        <p:blipFill>
          <a:blip r:embed="rId3"/>
          <a:stretch>
            <a:fillRect/>
          </a:stretch>
        </p:blipFill>
        <p:spPr>
          <a:xfrm>
            <a:off x="4702249" y="1514475"/>
            <a:ext cx="6583362" cy="451109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71295"/>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time goes by, the success rate increases.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23CD2EB-804D-0A6A-EA8F-94D65CA98FBD}"/>
              </a:ext>
            </a:extLst>
          </p:cNvPr>
          <p:cNvPicPr>
            <a:picLocks noChangeAspect="1"/>
          </p:cNvPicPr>
          <p:nvPr/>
        </p:nvPicPr>
        <p:blipFill>
          <a:blip r:embed="rId3"/>
          <a:stretch>
            <a:fillRect/>
          </a:stretch>
        </p:blipFill>
        <p:spPr>
          <a:xfrm>
            <a:off x="5456311" y="1671295"/>
            <a:ext cx="5829300" cy="42100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According to the query used, the names of the Launch Sites are:</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lvl="1">
              <a:lnSpc>
                <a:spcPct val="100000"/>
              </a:lnSpc>
              <a:spcBef>
                <a:spcPts val="1400"/>
              </a:spcBef>
            </a:pPr>
            <a:r>
              <a:rPr lang="en-US" sz="1800" dirty="0">
                <a:solidFill>
                  <a:schemeClr val="accent3">
                    <a:lumMod val="25000"/>
                  </a:schemeClr>
                </a:solidFill>
                <a:latin typeface="Abadi" panose="020B0604020104020204" pitchFamily="34" charset="0"/>
              </a:rPr>
              <a:t>KSC LC 39A</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 4E</a:t>
            </a:r>
          </a:p>
          <a:p>
            <a:pPr>
              <a:lnSpc>
                <a:spcPct val="100000"/>
              </a:lnSpc>
              <a:spcBef>
                <a:spcPts val="1400"/>
              </a:spcBef>
            </a:pPr>
            <a:r>
              <a:rPr lang="en-US" sz="2200" dirty="0">
                <a:solidFill>
                  <a:schemeClr val="accent3">
                    <a:lumMod val="25000"/>
                  </a:schemeClr>
                </a:solidFill>
                <a:latin typeface="Abadi" panose="020B0604020104020204" pitchFamily="34" charset="0"/>
              </a:rPr>
              <a:t>I selected the column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and grouped by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in order to have just the names of the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query ‘Unique’ didn’t work, I don’t know why.</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976CA79-D300-45D5-2770-4A44DE987201}"/>
              </a:ext>
            </a:extLst>
          </p:cNvPr>
          <p:cNvPicPr>
            <a:picLocks noChangeAspect="1"/>
          </p:cNvPicPr>
          <p:nvPr/>
        </p:nvPicPr>
        <p:blipFill>
          <a:blip r:embed="rId3"/>
          <a:stretch>
            <a:fillRect/>
          </a:stretch>
        </p:blipFill>
        <p:spPr>
          <a:xfrm>
            <a:off x="6096002" y="1417411"/>
            <a:ext cx="5275182" cy="460816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9A979BC0-BFA3-5A6C-85C0-322CE18DD42F}"/>
              </a:ext>
            </a:extLst>
          </p:cNvPr>
          <p:cNvPicPr>
            <a:picLocks noGrp="1" noChangeAspect="1"/>
          </p:cNvPicPr>
          <p:nvPr>
            <p:ph idx="4294967295"/>
          </p:nvPr>
        </p:nvPicPr>
        <p:blipFill>
          <a:blip r:embed="rId3"/>
          <a:stretch>
            <a:fillRect/>
          </a:stretch>
        </p:blipFill>
        <p:spPr>
          <a:xfrm>
            <a:off x="770011" y="1825625"/>
            <a:ext cx="10515600" cy="4351338"/>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Content Placeholder 5">
            <a:extLst>
              <a:ext uri="{FF2B5EF4-FFF2-40B4-BE49-F238E27FC236}">
                <a16:creationId xmlns:a16="http://schemas.microsoft.com/office/drawing/2014/main" id="{AEA16B6E-2350-C027-6914-D7EA34910902}"/>
              </a:ext>
            </a:extLst>
          </p:cNvPr>
          <p:cNvPicPr>
            <a:picLocks noGrp="1" noChangeAspect="1"/>
          </p:cNvPicPr>
          <p:nvPr>
            <p:ph idx="4294967295"/>
          </p:nvPr>
        </p:nvPicPr>
        <p:blipFill>
          <a:blip r:embed="rId3"/>
          <a:stretch>
            <a:fillRect/>
          </a:stretch>
        </p:blipFill>
        <p:spPr>
          <a:xfrm>
            <a:off x="1155016" y="1674235"/>
            <a:ext cx="9745589" cy="4351338"/>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6" name="Content Placeholder 5">
            <a:extLst>
              <a:ext uri="{FF2B5EF4-FFF2-40B4-BE49-F238E27FC236}">
                <a16:creationId xmlns:a16="http://schemas.microsoft.com/office/drawing/2014/main" id="{7F3EF7CD-C9DC-F086-9A32-695EEE2FFD68}"/>
              </a:ext>
            </a:extLst>
          </p:cNvPr>
          <p:cNvPicPr>
            <a:picLocks noGrp="1" noChangeAspect="1"/>
          </p:cNvPicPr>
          <p:nvPr>
            <p:ph idx="4294967295"/>
          </p:nvPr>
        </p:nvPicPr>
        <p:blipFill>
          <a:blip r:embed="rId3"/>
          <a:stretch>
            <a:fillRect/>
          </a:stretch>
        </p:blipFill>
        <p:spPr>
          <a:xfrm>
            <a:off x="1155016" y="1825625"/>
            <a:ext cx="9745589" cy="4351338"/>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6" name="Content Placeholder 5">
            <a:extLst>
              <a:ext uri="{FF2B5EF4-FFF2-40B4-BE49-F238E27FC236}">
                <a16:creationId xmlns:a16="http://schemas.microsoft.com/office/drawing/2014/main" id="{35E6C42F-2265-29ED-C15D-63C0F5AD3326}"/>
              </a:ext>
            </a:extLst>
          </p:cNvPr>
          <p:cNvPicPr>
            <a:picLocks noGrp="1" noChangeAspect="1"/>
          </p:cNvPicPr>
          <p:nvPr>
            <p:ph idx="4294967295"/>
          </p:nvPr>
        </p:nvPicPr>
        <p:blipFill>
          <a:blip r:embed="rId3"/>
          <a:stretch>
            <a:fillRect/>
          </a:stretch>
        </p:blipFill>
        <p:spPr>
          <a:xfrm>
            <a:off x="1155016" y="1674235"/>
            <a:ext cx="9745589" cy="4351338"/>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3" name="Content Placeholder 2">
            <a:extLst>
              <a:ext uri="{FF2B5EF4-FFF2-40B4-BE49-F238E27FC236}">
                <a16:creationId xmlns:a16="http://schemas.microsoft.com/office/drawing/2014/main" id="{AA8C9077-EBED-0BDB-59C2-869E78478F7F}"/>
              </a:ext>
            </a:extLst>
          </p:cNvPr>
          <p:cNvPicPr>
            <a:picLocks noGrp="1" noChangeAspect="1"/>
          </p:cNvPicPr>
          <p:nvPr>
            <p:ph idx="4294967295"/>
          </p:nvPr>
        </p:nvPicPr>
        <p:blipFill>
          <a:blip r:embed="rId3"/>
          <a:stretch>
            <a:fillRect/>
          </a:stretch>
        </p:blipFill>
        <p:spPr>
          <a:xfrm>
            <a:off x="1341510" y="1674235"/>
            <a:ext cx="9745589" cy="4351338"/>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55272"/>
            <a:ext cx="10326708" cy="50719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u="sng"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Collecting data using SpaceX REST API and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Wrangling data to find patterns and to label supervised trained models;</a:t>
            </a:r>
          </a:p>
          <a:p>
            <a:pPr>
              <a:lnSpc>
                <a:spcPct val="100000"/>
              </a:lnSpc>
              <a:spcBef>
                <a:spcPts val="1400"/>
              </a:spcBef>
            </a:pPr>
            <a:r>
              <a:rPr lang="en-US" sz="2200" dirty="0">
                <a:solidFill>
                  <a:schemeClr val="accent3">
                    <a:lumMod val="25000"/>
                  </a:schemeClr>
                </a:solidFill>
                <a:latin typeface="Abadi" panose="020B0604020104020204" pitchFamily="34" charset="0"/>
              </a:rPr>
              <a:t>Explore data through some key factors, like payload, orbit, launch site, </a:t>
            </a:r>
            <a:r>
              <a:rPr lang="en-US" sz="2200" dirty="0" err="1">
                <a:solidFill>
                  <a:schemeClr val="accent3">
                    <a:lumMod val="25000"/>
                  </a:schemeClr>
                </a:solidFill>
                <a:latin typeface="Abadi" panose="020B0604020104020204" pitchFamily="34" charset="0"/>
              </a:rPr>
              <a:t>etc</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Analyze data using SQL;</a:t>
            </a:r>
          </a:p>
          <a:p>
            <a:pPr>
              <a:lnSpc>
                <a:spcPct val="100000"/>
              </a:lnSpc>
              <a:spcBef>
                <a:spcPts val="1400"/>
              </a:spcBef>
            </a:pPr>
            <a:r>
              <a:rPr lang="en-US" sz="2200" dirty="0">
                <a:solidFill>
                  <a:schemeClr val="accent3">
                    <a:lumMod val="25000"/>
                  </a:schemeClr>
                </a:solidFill>
                <a:latin typeface="Abadi" panose="020B0604020104020204" pitchFamily="34" charset="0"/>
              </a:rPr>
              <a:t>Explore launch site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Visualize launch sites with the most success;</a:t>
            </a:r>
          </a:p>
          <a:p>
            <a:pPr>
              <a:lnSpc>
                <a:spcPct val="100000"/>
              </a:lnSpc>
              <a:spcBef>
                <a:spcPts val="1400"/>
              </a:spcBef>
            </a:pPr>
            <a:r>
              <a:rPr lang="en-US" sz="2200" dirty="0">
                <a:solidFill>
                  <a:schemeClr val="accent3">
                    <a:lumMod val="25000"/>
                  </a:schemeClr>
                </a:solidFill>
                <a:latin typeface="Abadi" panose="020B0604020104020204" pitchFamily="34" charset="0"/>
              </a:rPr>
              <a:t>Build models in order to predict landing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6" name="Content Placeholder 5">
            <a:extLst>
              <a:ext uri="{FF2B5EF4-FFF2-40B4-BE49-F238E27FC236}">
                <a16:creationId xmlns:a16="http://schemas.microsoft.com/office/drawing/2014/main" id="{DD6B67E7-9DDC-5FC4-E639-843E325D6E6E}"/>
              </a:ext>
            </a:extLst>
          </p:cNvPr>
          <p:cNvPicPr>
            <a:picLocks noGrp="1" noChangeAspect="1"/>
          </p:cNvPicPr>
          <p:nvPr>
            <p:ph idx="4294967295"/>
          </p:nvPr>
        </p:nvPicPr>
        <p:blipFill>
          <a:blip r:embed="rId3"/>
          <a:stretch>
            <a:fillRect/>
          </a:stretch>
        </p:blipFill>
        <p:spPr>
          <a:xfrm>
            <a:off x="2250621" y="1543607"/>
            <a:ext cx="7690757" cy="4351338"/>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6" name="Content Placeholder 5">
            <a:extLst>
              <a:ext uri="{FF2B5EF4-FFF2-40B4-BE49-F238E27FC236}">
                <a16:creationId xmlns:a16="http://schemas.microsoft.com/office/drawing/2014/main" id="{E632EFBB-F161-6ECF-0BBE-C4F8A0C4CFE2}"/>
              </a:ext>
            </a:extLst>
          </p:cNvPr>
          <p:cNvPicPr>
            <a:picLocks noGrp="1" noChangeAspect="1"/>
          </p:cNvPicPr>
          <p:nvPr>
            <p:ph idx="4294967295"/>
          </p:nvPr>
        </p:nvPicPr>
        <p:blipFill>
          <a:blip r:embed="rId3"/>
          <a:stretch>
            <a:fillRect/>
          </a:stretch>
        </p:blipFill>
        <p:spPr>
          <a:xfrm>
            <a:off x="1223205" y="1605746"/>
            <a:ext cx="9745589" cy="4351338"/>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6" name="Content Placeholder 5">
            <a:extLst>
              <a:ext uri="{FF2B5EF4-FFF2-40B4-BE49-F238E27FC236}">
                <a16:creationId xmlns:a16="http://schemas.microsoft.com/office/drawing/2014/main" id="{281F1C01-139B-82B3-2363-B932E3108708}"/>
              </a:ext>
            </a:extLst>
          </p:cNvPr>
          <p:cNvPicPr>
            <a:picLocks noGrp="1" noChangeAspect="1"/>
          </p:cNvPicPr>
          <p:nvPr>
            <p:ph idx="4294967295"/>
          </p:nvPr>
        </p:nvPicPr>
        <p:blipFill>
          <a:blip r:embed="rId3"/>
          <a:stretch>
            <a:fillRect/>
          </a:stretch>
        </p:blipFill>
        <p:spPr>
          <a:xfrm>
            <a:off x="770010" y="1380967"/>
            <a:ext cx="10687961" cy="4644606"/>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FF6C568-2345-ADD0-3640-8B06131C7E2E}"/>
              </a:ext>
            </a:extLst>
          </p:cNvPr>
          <p:cNvPicPr>
            <a:picLocks noChangeAspect="1"/>
          </p:cNvPicPr>
          <p:nvPr/>
        </p:nvPicPr>
        <p:blipFill>
          <a:blip r:embed="rId3"/>
          <a:stretch>
            <a:fillRect/>
          </a:stretch>
        </p:blipFill>
        <p:spPr>
          <a:xfrm>
            <a:off x="1570111" y="1827848"/>
            <a:ext cx="8915400" cy="38385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90650"/>
            <a:ext cx="10687962" cy="4786313"/>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From the map, we can see that the location sites are on both sides of the American  southern coast, relatively closed to the Equator. This helps saving costs in fuel consumption, since launching closer to the Equator you have higher initial speed thanks to Earth’s rotation.</a:t>
            </a:r>
          </a:p>
          <a:p>
            <a:pPr marL="0" indent="0">
              <a:buNone/>
            </a:pPr>
            <a:endParaRPr lang="en-US" dirty="0"/>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10" name="Picture 9">
            <a:extLst>
              <a:ext uri="{FF2B5EF4-FFF2-40B4-BE49-F238E27FC236}">
                <a16:creationId xmlns:a16="http://schemas.microsoft.com/office/drawing/2014/main" id="{9EE2CBF4-30DC-8D52-7937-A1B454F9D720}"/>
              </a:ext>
            </a:extLst>
          </p:cNvPr>
          <p:cNvPicPr>
            <a:picLocks noChangeAspect="1"/>
          </p:cNvPicPr>
          <p:nvPr/>
        </p:nvPicPr>
        <p:blipFill>
          <a:blip r:embed="rId3"/>
          <a:stretch>
            <a:fillRect/>
          </a:stretch>
        </p:blipFill>
        <p:spPr>
          <a:xfrm>
            <a:off x="770011" y="2395853"/>
            <a:ext cx="8343900" cy="408406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at KSC LC-39A </a:t>
            </a:r>
          </a:p>
        </p:txBody>
      </p:sp>
      <p:sp>
        <p:nvSpPr>
          <p:cNvPr id="6" name="TextBox 5">
            <a:extLst>
              <a:ext uri="{FF2B5EF4-FFF2-40B4-BE49-F238E27FC236}">
                <a16:creationId xmlns:a16="http://schemas.microsoft.com/office/drawing/2014/main" id="{9B3C757C-8920-3344-2C15-2FDC08351F06}"/>
              </a:ext>
            </a:extLst>
          </p:cNvPr>
          <p:cNvSpPr txBox="1"/>
          <p:nvPr/>
        </p:nvSpPr>
        <p:spPr>
          <a:xfrm>
            <a:off x="617611" y="1520825"/>
            <a:ext cx="4068689" cy="1631216"/>
          </a:xfrm>
          <a:prstGeom prst="rect">
            <a:avLst/>
          </a:prstGeom>
          <a:noFill/>
        </p:spPr>
        <p:txBody>
          <a:bodyPr wrap="square" rtlCol="0">
            <a:spAutoFit/>
          </a:bodyPr>
          <a:lstStyle/>
          <a:p>
            <a:pPr marL="285750" indent="-285750">
              <a:buFont typeface="Arial" panose="020B0604020202020204" pitchFamily="34" charset="0"/>
              <a:buChar char="•"/>
            </a:pPr>
            <a:r>
              <a:rPr lang="en-GB" sz="2000" dirty="0"/>
              <a:t>Most launch outcomes at KSC LC-39A are in green, showing high rates of successful launches – 10/13, corresponding to almost 77%.</a:t>
            </a:r>
          </a:p>
        </p:txBody>
      </p:sp>
      <p:pic>
        <p:nvPicPr>
          <p:cNvPr id="9" name="Picture 8">
            <a:extLst>
              <a:ext uri="{FF2B5EF4-FFF2-40B4-BE49-F238E27FC236}">
                <a16:creationId xmlns:a16="http://schemas.microsoft.com/office/drawing/2014/main" id="{872587B2-47C8-41E0-0746-A22AA86DA3A1}"/>
              </a:ext>
            </a:extLst>
          </p:cNvPr>
          <p:cNvPicPr>
            <a:picLocks noChangeAspect="1"/>
          </p:cNvPicPr>
          <p:nvPr/>
        </p:nvPicPr>
        <p:blipFill>
          <a:blip r:embed="rId3"/>
          <a:stretch>
            <a:fillRect/>
          </a:stretch>
        </p:blipFill>
        <p:spPr>
          <a:xfrm>
            <a:off x="6088555" y="1520825"/>
            <a:ext cx="5252433" cy="42322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32560"/>
            <a:ext cx="8597827" cy="4314825"/>
          </a:xfrm>
          <a:prstGeom prst="rect">
            <a:avLst/>
          </a:prstGeom>
        </p:spPr>
        <p:txBody>
          <a:bodyPr lIns="91440" tIns="45720" rIns="91440" bIns="45720" anchor="t">
            <a:normAutofit/>
          </a:bodyPr>
          <a:lstStyle/>
          <a:p>
            <a:pPr>
              <a:lnSpc>
                <a:spcPct val="100000"/>
              </a:lnSpc>
              <a:spcBef>
                <a:spcPts val="1400"/>
              </a:spcBef>
            </a:pPr>
            <a:r>
              <a:rPr lang="en-US" sz="1800" b="1" dirty="0">
                <a:solidFill>
                  <a:schemeClr val="accent3">
                    <a:lumMod val="25000"/>
                  </a:schemeClr>
                </a:solidFill>
                <a:latin typeface="Abadi" panose="020B0604020104020204" pitchFamily="34" charset="0"/>
              </a:rPr>
              <a:t>Distance to the city</a:t>
            </a:r>
            <a:r>
              <a:rPr lang="en-US" sz="1800" dirty="0">
                <a:solidFill>
                  <a:schemeClr val="accent3">
                    <a:lumMod val="25000"/>
                  </a:schemeClr>
                </a:solidFill>
                <a:latin typeface="Abadi" panose="020B0604020104020204" pitchFamily="34" charset="0"/>
              </a:rPr>
              <a:t>: 23.34Km</a:t>
            </a:r>
          </a:p>
          <a:p>
            <a:pPr>
              <a:lnSpc>
                <a:spcPct val="100000"/>
              </a:lnSpc>
              <a:spcBef>
                <a:spcPts val="1400"/>
              </a:spcBef>
            </a:pPr>
            <a:r>
              <a:rPr lang="en-US" sz="1800" b="1" dirty="0">
                <a:solidFill>
                  <a:schemeClr val="accent3">
                    <a:lumMod val="25000"/>
                  </a:schemeClr>
                </a:solidFill>
                <a:latin typeface="Abadi" panose="020B0604020104020204" pitchFamily="34" charset="0"/>
              </a:rPr>
              <a:t>Distance to railway</a:t>
            </a:r>
            <a:r>
              <a:rPr lang="en-US" sz="1800" dirty="0">
                <a:solidFill>
                  <a:schemeClr val="accent3">
                    <a:lumMod val="25000"/>
                  </a:schemeClr>
                </a:solidFill>
                <a:latin typeface="Abadi" panose="020B0604020104020204" pitchFamily="34" charset="0"/>
              </a:rPr>
              <a:t>: 21.96Km</a:t>
            </a:r>
          </a:p>
          <a:p>
            <a:pPr>
              <a:lnSpc>
                <a:spcPct val="100000"/>
              </a:lnSpc>
              <a:spcBef>
                <a:spcPts val="1400"/>
              </a:spcBef>
            </a:pPr>
            <a:r>
              <a:rPr lang="en-US" sz="1800" b="1" dirty="0">
                <a:solidFill>
                  <a:schemeClr val="accent3">
                    <a:lumMod val="25000"/>
                  </a:schemeClr>
                </a:solidFill>
                <a:latin typeface="Abadi" panose="020B0604020104020204" pitchFamily="34" charset="0"/>
              </a:rPr>
              <a:t>Distance to Highway</a:t>
            </a:r>
            <a:r>
              <a:rPr lang="en-US" sz="1800" dirty="0">
                <a:solidFill>
                  <a:schemeClr val="accent3">
                    <a:lumMod val="25000"/>
                  </a:schemeClr>
                </a:solidFill>
                <a:latin typeface="Abadi" panose="020B0604020104020204" pitchFamily="34" charset="0"/>
              </a:rPr>
              <a:t>: 26.88Km</a:t>
            </a:r>
          </a:p>
          <a:p>
            <a:pPr>
              <a:lnSpc>
                <a:spcPct val="100000"/>
              </a:lnSpc>
              <a:spcBef>
                <a:spcPts val="1400"/>
              </a:spcBef>
            </a:pPr>
            <a:r>
              <a:rPr lang="en-US" sz="1800" b="1" dirty="0">
                <a:solidFill>
                  <a:schemeClr val="accent3">
                    <a:lumMod val="25000"/>
                  </a:schemeClr>
                </a:solidFill>
                <a:latin typeface="Abadi" panose="020B0604020104020204" pitchFamily="34" charset="0"/>
              </a:rPr>
              <a:t>Distance to coastline</a:t>
            </a:r>
            <a:r>
              <a:rPr lang="en-US" sz="1800" dirty="0">
                <a:solidFill>
                  <a:schemeClr val="accent3">
                    <a:lumMod val="25000"/>
                  </a:schemeClr>
                </a:solidFill>
                <a:latin typeface="Abadi" panose="020B0604020104020204" pitchFamily="34" charset="0"/>
              </a:rPr>
              <a:t>: 0.86Km</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proximities from CCAFS SLC-40</a:t>
            </a:r>
          </a:p>
        </p:txBody>
      </p:sp>
      <p:pic>
        <p:nvPicPr>
          <p:cNvPr id="7" name="Picture 6">
            <a:extLst>
              <a:ext uri="{FF2B5EF4-FFF2-40B4-BE49-F238E27FC236}">
                <a16:creationId xmlns:a16="http://schemas.microsoft.com/office/drawing/2014/main" id="{37D179A3-516E-A65E-9091-5B032C4E3170}"/>
              </a:ext>
            </a:extLst>
          </p:cNvPr>
          <p:cNvPicPr>
            <a:picLocks noChangeAspect="1"/>
          </p:cNvPicPr>
          <p:nvPr/>
        </p:nvPicPr>
        <p:blipFill>
          <a:blip r:embed="rId3"/>
          <a:stretch>
            <a:fillRect/>
          </a:stretch>
        </p:blipFill>
        <p:spPr>
          <a:xfrm>
            <a:off x="770011" y="3428999"/>
            <a:ext cx="7944761" cy="322681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4"/>
            <a:ext cx="10515600" cy="4822825"/>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KSC LC-39A is the site with more launch sites, with 41% of them being successful.</a:t>
            </a:r>
          </a:p>
          <a:p>
            <a:pPr>
              <a:lnSpc>
                <a:spcPct val="100000"/>
              </a:lnSpc>
              <a:spcBef>
                <a:spcPts val="1400"/>
              </a:spcBef>
            </a:pPr>
            <a:r>
              <a:rPr lang="en-US" sz="2200" dirty="0">
                <a:solidFill>
                  <a:schemeClr val="accent3">
                    <a:lumMod val="25000"/>
                  </a:schemeClr>
                </a:solidFill>
                <a:latin typeface="Abadi"/>
              </a:rPr>
              <a:t>On the other hand, CCAFS LC-40 is the site with less successful launches with 14.4%.</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a:t>
            </a:r>
          </a:p>
        </p:txBody>
      </p:sp>
      <p:pic>
        <p:nvPicPr>
          <p:cNvPr id="4" name="Picture 3" descr="A pie chart with different colored circles&#10;&#10;Description automatically generated">
            <a:extLst>
              <a:ext uri="{FF2B5EF4-FFF2-40B4-BE49-F238E27FC236}">
                <a16:creationId xmlns:a16="http://schemas.microsoft.com/office/drawing/2014/main" id="{770B7F80-CCF1-C146-3917-07AD2F8E88B3}"/>
              </a:ext>
            </a:extLst>
          </p:cNvPr>
          <p:cNvPicPr>
            <a:picLocks noChangeAspect="1"/>
          </p:cNvPicPr>
          <p:nvPr/>
        </p:nvPicPr>
        <p:blipFill>
          <a:blip r:embed="rId3"/>
          <a:stretch>
            <a:fillRect/>
          </a:stretch>
        </p:blipFill>
        <p:spPr>
          <a:xfrm>
            <a:off x="1824795" y="1457046"/>
            <a:ext cx="8542410" cy="335616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154436"/>
            <a:ext cx="10399485" cy="5244014"/>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a:p>
            <a:pPr>
              <a:lnSpc>
                <a:spcPct val="120000"/>
              </a:lnSpc>
              <a:spcBef>
                <a:spcPts val="1400"/>
              </a:spcBef>
            </a:pPr>
            <a:r>
              <a:rPr lang="en-US" sz="2900" dirty="0">
                <a:solidFill>
                  <a:schemeClr val="accent3">
                    <a:lumMod val="25000"/>
                  </a:schemeClr>
                </a:solidFill>
                <a:latin typeface="+mn-lt"/>
              </a:rPr>
              <a:t>Space tourism is relatively new, so there is a lot of market for big tech companies to explore in this field, like SpaceX or Virgin Galactic, for instance. Today, this sort of tourism is only given access to a very few group of people.</a:t>
            </a:r>
          </a:p>
          <a:p>
            <a:pPr>
              <a:lnSpc>
                <a:spcPct val="120000"/>
              </a:lnSpc>
              <a:spcBef>
                <a:spcPts val="1400"/>
              </a:spcBef>
            </a:pPr>
            <a:endParaRPr lang="en-US" sz="2900" dirty="0">
              <a:solidFill>
                <a:schemeClr val="accent3">
                  <a:lumMod val="25000"/>
                </a:schemeClr>
              </a:solidFill>
              <a:latin typeface="+mn-lt"/>
            </a:endParaRPr>
          </a:p>
          <a:p>
            <a:pPr>
              <a:lnSpc>
                <a:spcPct val="120000"/>
              </a:lnSpc>
              <a:spcBef>
                <a:spcPts val="1400"/>
              </a:spcBef>
            </a:pPr>
            <a:r>
              <a:rPr lang="en-US" sz="2900" dirty="0">
                <a:solidFill>
                  <a:schemeClr val="accent3">
                    <a:lumMod val="25000"/>
                  </a:schemeClr>
                </a:solidFill>
                <a:latin typeface="+mn-lt"/>
              </a:rPr>
              <a:t>The next steps envelop making this sector more affordable and safer for people who dream of seeing the blue Earth from ‘the outside’ and make space travel cheaper for the companies themselves. </a:t>
            </a:r>
          </a:p>
          <a:p>
            <a:pPr>
              <a:lnSpc>
                <a:spcPct val="120000"/>
              </a:lnSpc>
              <a:spcBef>
                <a:spcPts val="1400"/>
              </a:spcBef>
            </a:pPr>
            <a:endParaRPr lang="en-US" sz="2900" dirty="0">
              <a:solidFill>
                <a:schemeClr val="accent3">
                  <a:lumMod val="25000"/>
                </a:schemeClr>
              </a:solidFill>
              <a:latin typeface="+mn-lt"/>
            </a:endParaRPr>
          </a:p>
          <a:p>
            <a:pPr>
              <a:lnSpc>
                <a:spcPct val="120000"/>
              </a:lnSpc>
              <a:spcBef>
                <a:spcPts val="1400"/>
              </a:spcBef>
            </a:pPr>
            <a:r>
              <a:rPr lang="en-US" sz="2900" dirty="0">
                <a:solidFill>
                  <a:schemeClr val="accent3">
                    <a:lumMod val="25000"/>
                  </a:schemeClr>
                </a:solidFill>
                <a:latin typeface="+mn-lt"/>
              </a:rPr>
              <a:t>Data modelling can have a huge impact in achieving these goals as it attempts to prevent and foretell the success and costs of such endeavors.</a:t>
            </a:r>
          </a:p>
          <a:p>
            <a:pPr>
              <a:lnSpc>
                <a:spcPct val="120000"/>
              </a:lnSpc>
              <a:spcBef>
                <a:spcPts val="1400"/>
              </a:spcBef>
            </a:pPr>
            <a:endParaRPr lang="en-US" sz="2900" dirty="0">
              <a:solidFill>
                <a:schemeClr val="accent3">
                  <a:lumMod val="25000"/>
                </a:schemeClr>
              </a:solidFill>
              <a:latin typeface="+mn-lt"/>
            </a:endParaRPr>
          </a:p>
          <a:p>
            <a:pPr>
              <a:lnSpc>
                <a:spcPct val="120000"/>
              </a:lnSpc>
              <a:spcBef>
                <a:spcPts val="1400"/>
              </a:spcBef>
            </a:pPr>
            <a:r>
              <a:rPr lang="en-US" sz="2900" dirty="0">
                <a:solidFill>
                  <a:schemeClr val="accent3">
                    <a:lumMod val="25000"/>
                  </a:schemeClr>
                </a:solidFill>
                <a:latin typeface="+mn-lt"/>
              </a:rPr>
              <a:t>One of the major issues presented to space tourism providers is the ability to predict whether the </a:t>
            </a:r>
            <a:r>
              <a:rPr lang="en-US" sz="2900" dirty="0" err="1">
                <a:solidFill>
                  <a:schemeClr val="accent3">
                    <a:lumMod val="25000"/>
                  </a:schemeClr>
                </a:solidFill>
                <a:latin typeface="+mn-lt"/>
              </a:rPr>
              <a:t>the</a:t>
            </a:r>
            <a:r>
              <a:rPr lang="en-US" sz="2900" dirty="0">
                <a:solidFill>
                  <a:schemeClr val="accent3">
                    <a:lumMod val="25000"/>
                  </a:schemeClr>
                </a:solidFill>
                <a:latin typeface="+mn-lt"/>
              </a:rPr>
              <a:t> first stage of a rocket </a:t>
            </a:r>
            <a:r>
              <a:rPr lang="en-US" sz="2900" dirty="0" err="1">
                <a:solidFill>
                  <a:schemeClr val="accent3">
                    <a:lumMod val="25000"/>
                  </a:schemeClr>
                </a:solidFill>
                <a:latin typeface="+mn-lt"/>
              </a:rPr>
              <a:t>lauch</a:t>
            </a:r>
            <a:r>
              <a:rPr lang="en-US" sz="2900" dirty="0">
                <a:solidFill>
                  <a:schemeClr val="accent3">
                    <a:lumMod val="25000"/>
                  </a:schemeClr>
                </a:solidFill>
                <a:latin typeface="+mn-lt"/>
              </a:rPr>
              <a:t> can be landed successfully and reused for future launches decreasing the overall cost of a rocket launch into outer space.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14351" y="1314450"/>
            <a:ext cx="10771260" cy="4862513"/>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Site KSC LC-39A has a success rate of almost 77%.</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Rate of KSC LC-39A</a:t>
            </a:r>
          </a:p>
        </p:txBody>
      </p:sp>
      <p:pic>
        <p:nvPicPr>
          <p:cNvPr id="4" name="Picture 3" descr="A screen shot of a pie chart&#10;&#10;Description automatically generated">
            <a:extLst>
              <a:ext uri="{FF2B5EF4-FFF2-40B4-BE49-F238E27FC236}">
                <a16:creationId xmlns:a16="http://schemas.microsoft.com/office/drawing/2014/main" id="{B970BFBD-4BB6-2F89-07B6-E7EB4E462C50}"/>
              </a:ext>
            </a:extLst>
          </p:cNvPr>
          <p:cNvPicPr>
            <a:picLocks noChangeAspect="1"/>
          </p:cNvPicPr>
          <p:nvPr/>
        </p:nvPicPr>
        <p:blipFill>
          <a:blip r:embed="rId3"/>
          <a:stretch>
            <a:fillRect/>
          </a:stretch>
        </p:blipFill>
        <p:spPr>
          <a:xfrm>
            <a:off x="1752600" y="1474940"/>
            <a:ext cx="8953500" cy="385906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4"/>
            <a:ext cx="11079089" cy="5032375"/>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Best Payload Mass (Kg) range is between 2000 and 4000. </a:t>
            </a:r>
          </a:p>
          <a:p>
            <a:pPr>
              <a:lnSpc>
                <a:spcPct val="100000"/>
              </a:lnSpc>
              <a:spcBef>
                <a:spcPts val="1400"/>
              </a:spcBef>
            </a:pPr>
            <a:r>
              <a:rPr lang="en-US" sz="2200" dirty="0">
                <a:solidFill>
                  <a:schemeClr val="accent3">
                    <a:lumMod val="25000"/>
                  </a:schemeClr>
                </a:solidFill>
                <a:latin typeface="Abadi" panose="020B0604020104020204" pitchFamily="34" charset="0"/>
              </a:rPr>
              <a:t>Best Booster Version is FT, which is the one in green.</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by Payload Mass (Kg) and Booster Version</a:t>
            </a:r>
          </a:p>
        </p:txBody>
      </p:sp>
      <p:pic>
        <p:nvPicPr>
          <p:cNvPr id="7" name="Picture 6" descr="A white grid with many colored dots&#10;&#10;Description automatically generated">
            <a:extLst>
              <a:ext uri="{FF2B5EF4-FFF2-40B4-BE49-F238E27FC236}">
                <a16:creationId xmlns:a16="http://schemas.microsoft.com/office/drawing/2014/main" id="{F88B378C-9A1D-4F85-61DB-DFD9C33CB1CB}"/>
              </a:ext>
            </a:extLst>
          </p:cNvPr>
          <p:cNvPicPr>
            <a:picLocks noChangeAspect="1"/>
          </p:cNvPicPr>
          <p:nvPr/>
        </p:nvPicPr>
        <p:blipFill>
          <a:blip r:embed="rId3"/>
          <a:stretch>
            <a:fillRect/>
          </a:stretch>
        </p:blipFill>
        <p:spPr>
          <a:xfrm>
            <a:off x="1674221" y="1393688"/>
            <a:ext cx="8843558" cy="370247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31960" y="2082113"/>
            <a:ext cx="9764640" cy="4345097"/>
          </a:xfrm>
          <a:prstGeom prst="rect">
            <a:avLst/>
          </a:prstGeom>
        </p:spPr>
        <p:txBody>
          <a:bodyPr vert="horz" lIns="91440" tIns="45720" rIns="91440" bIns="45720" rtlCol="0" anchor="t">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Classification method is slightly better than the other 3, with 87%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55B4B265-2EA9-6D35-8EAA-8A729EAE90AE}"/>
              </a:ext>
            </a:extLst>
          </p:cNvPr>
          <p:cNvPicPr>
            <a:picLocks noChangeAspect="1"/>
          </p:cNvPicPr>
          <p:nvPr/>
        </p:nvPicPr>
        <p:blipFill>
          <a:blip r:embed="rId3"/>
          <a:stretch>
            <a:fillRect/>
          </a:stretch>
        </p:blipFill>
        <p:spPr>
          <a:xfrm>
            <a:off x="2247363" y="1361810"/>
            <a:ext cx="7697274" cy="379147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20209" y="1403741"/>
            <a:ext cx="10465402" cy="524470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matrices are useful to syn-</a:t>
            </a:r>
            <a:br>
              <a:rPr lang="en-US" sz="2200" dirty="0">
                <a:solidFill>
                  <a:schemeClr val="accent3">
                    <a:lumMod val="25000"/>
                  </a:schemeClr>
                </a:solidFill>
                <a:latin typeface="Abadi" panose="020B0604020104020204" pitchFamily="34" charset="0"/>
              </a:rPr>
            </a:br>
            <a:r>
              <a:rPr lang="en-US" sz="2200" dirty="0" err="1">
                <a:solidFill>
                  <a:schemeClr val="accent3">
                    <a:lumMod val="25000"/>
                  </a:schemeClr>
                </a:solidFill>
                <a:latin typeface="Abadi" panose="020B0604020104020204" pitchFamily="34" charset="0"/>
              </a:rPr>
              <a:t>thesize</a:t>
            </a:r>
            <a:r>
              <a:rPr lang="en-US" sz="2200" dirty="0">
                <a:solidFill>
                  <a:schemeClr val="accent3">
                    <a:lumMod val="25000"/>
                  </a:schemeClr>
                </a:solidFill>
                <a:latin typeface="Abadi" panose="020B0604020104020204" pitchFamily="34" charset="0"/>
              </a:rPr>
              <a:t> a model’s performance;</a:t>
            </a:r>
          </a:p>
          <a:p>
            <a:pPr>
              <a:lnSpc>
                <a:spcPct val="100000"/>
              </a:lnSpc>
              <a:spcBef>
                <a:spcPts val="1400"/>
              </a:spcBef>
            </a:pPr>
            <a:r>
              <a:rPr lang="en-US" sz="2400" dirty="0">
                <a:solidFill>
                  <a:schemeClr val="accent3">
                    <a:lumMod val="25000"/>
                  </a:schemeClr>
                </a:solidFill>
                <a:latin typeface="Abadi" panose="020B0604020104020204" pitchFamily="34" charset="0"/>
              </a:rPr>
              <a:t>False Positives are a Type 1 Error;</a:t>
            </a:r>
          </a:p>
          <a:p>
            <a:pPr>
              <a:lnSpc>
                <a:spcPct val="100000"/>
              </a:lnSpc>
              <a:spcBef>
                <a:spcPts val="1400"/>
              </a:spcBef>
            </a:pPr>
            <a:r>
              <a:rPr lang="en-US" sz="2200" dirty="0">
                <a:solidFill>
                  <a:schemeClr val="accent3">
                    <a:lumMod val="25000"/>
                  </a:schemeClr>
                </a:solidFill>
                <a:latin typeface="Abadi" panose="020B0604020104020204" pitchFamily="34" charset="0"/>
              </a:rPr>
              <a:t>We have:</a:t>
            </a:r>
          </a:p>
          <a:p>
            <a:pPr lvl="1">
              <a:lnSpc>
                <a:spcPct val="100000"/>
              </a:lnSpc>
              <a:spcBef>
                <a:spcPts val="1400"/>
              </a:spcBef>
            </a:pPr>
            <a:r>
              <a:rPr lang="en-US" sz="1800" dirty="0">
                <a:solidFill>
                  <a:schemeClr val="accent3">
                    <a:lumMod val="25000"/>
                  </a:schemeClr>
                </a:solidFill>
                <a:latin typeface="Abadi" panose="020B0604020104020204" pitchFamily="34" charset="0"/>
              </a:rPr>
              <a:t>12 True Positives</a:t>
            </a:r>
          </a:p>
          <a:p>
            <a:pPr lvl="1">
              <a:lnSpc>
                <a:spcPct val="100000"/>
              </a:lnSpc>
              <a:spcBef>
                <a:spcPts val="1400"/>
              </a:spcBef>
            </a:pPr>
            <a:r>
              <a:rPr lang="en-US" sz="1800" dirty="0">
                <a:solidFill>
                  <a:schemeClr val="accent3">
                    <a:lumMod val="25000"/>
                  </a:schemeClr>
                </a:solidFill>
                <a:latin typeface="Abadi" panose="020B0604020104020204" pitchFamily="34" charset="0"/>
              </a:rPr>
              <a:t>0 False Negatives</a:t>
            </a:r>
          </a:p>
          <a:p>
            <a:pPr lvl="1">
              <a:lnSpc>
                <a:spcPct val="100000"/>
              </a:lnSpc>
              <a:spcBef>
                <a:spcPts val="1400"/>
              </a:spcBef>
            </a:pPr>
            <a:r>
              <a:rPr lang="en-US" sz="1800" dirty="0">
                <a:solidFill>
                  <a:schemeClr val="accent3">
                    <a:lumMod val="25000"/>
                  </a:schemeClr>
                </a:solidFill>
                <a:latin typeface="Abadi" panose="020B0604020104020204" pitchFamily="34" charset="0"/>
              </a:rPr>
              <a:t>3 False Positives</a:t>
            </a:r>
          </a:p>
          <a:p>
            <a:pPr lvl="1">
              <a:lnSpc>
                <a:spcPct val="100000"/>
              </a:lnSpc>
              <a:spcBef>
                <a:spcPts val="1400"/>
              </a:spcBef>
            </a:pPr>
            <a:r>
              <a:rPr lang="en-US" sz="1800" dirty="0">
                <a:solidFill>
                  <a:schemeClr val="accent3">
                    <a:lumMod val="25000"/>
                  </a:schemeClr>
                </a:solidFill>
                <a:latin typeface="Abadi" panose="020B0604020104020204" pitchFamily="34" charset="0"/>
              </a:rPr>
              <a:t>3 True Negatives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Description automatically generated">
            <a:extLst>
              <a:ext uri="{FF2B5EF4-FFF2-40B4-BE49-F238E27FC236}">
                <a16:creationId xmlns:a16="http://schemas.microsoft.com/office/drawing/2014/main" id="{ADD2CF7A-A0A4-D1CE-A668-078C0D0B2C8E}"/>
              </a:ext>
            </a:extLst>
          </p:cNvPr>
          <p:cNvPicPr>
            <a:picLocks noChangeAspect="1"/>
          </p:cNvPicPr>
          <p:nvPr/>
        </p:nvPicPr>
        <p:blipFill>
          <a:blip r:embed="rId3"/>
          <a:stretch>
            <a:fillRect/>
          </a:stretch>
        </p:blipFill>
        <p:spPr>
          <a:xfrm>
            <a:off x="5766040" y="1403741"/>
            <a:ext cx="5605751" cy="462183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345894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 KSC LA-39A is the best launch site of them all;</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and SSO have a success rate of 100%;</a:t>
            </a:r>
          </a:p>
          <a:p>
            <a:pPr>
              <a:lnSpc>
                <a:spcPct val="100000"/>
              </a:lnSpc>
              <a:spcBef>
                <a:spcPts val="1400"/>
              </a:spcBef>
            </a:pPr>
            <a:r>
              <a:rPr lang="en-US" sz="2200" dirty="0">
                <a:solidFill>
                  <a:schemeClr val="accent3">
                    <a:lumMod val="25000"/>
                  </a:schemeClr>
                </a:solidFill>
                <a:latin typeface="Abadi" panose="020B0604020104020204" pitchFamily="34" charset="0"/>
              </a:rPr>
              <a:t>Launch sites are all near the coast so the debris falls into the water, and near the equator to make the most of earth’s rotational speed, saving fuel costs;</a:t>
            </a:r>
          </a:p>
          <a:p>
            <a:pPr>
              <a:lnSpc>
                <a:spcPct val="100000"/>
              </a:lnSpc>
              <a:spcBef>
                <a:spcPts val="1400"/>
              </a:spcBef>
            </a:pPr>
            <a:r>
              <a:rPr lang="en-US" sz="2200" dirty="0">
                <a:solidFill>
                  <a:schemeClr val="accent3">
                    <a:lumMod val="25000"/>
                  </a:schemeClr>
                </a:solidFill>
                <a:latin typeface="Abadi" panose="020B0604020104020204" pitchFamily="34" charset="0"/>
              </a:rPr>
              <a:t>There’s an increase in launch success with the passing of time;</a:t>
            </a:r>
          </a:p>
          <a:p>
            <a:pPr>
              <a:lnSpc>
                <a:spcPct val="100000"/>
              </a:lnSpc>
              <a:spcBef>
                <a:spcPts val="1400"/>
              </a:spcBef>
            </a:pPr>
            <a:r>
              <a:rPr lang="en-US" sz="2200" dirty="0">
                <a:solidFill>
                  <a:schemeClr val="accent3">
                    <a:lumMod val="25000"/>
                  </a:schemeClr>
                </a:solidFill>
                <a:latin typeface="Abadi" panose="020B0604020104020204" pitchFamily="34" charset="0"/>
              </a:rPr>
              <a:t>Best classification method is Decision Tree, having slightly better results than the other methods.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1200" dirty="0">
              <a:solidFill>
                <a:schemeClr val="accent3">
                  <a:lumMod val="25000"/>
                </a:schemeClr>
              </a:solidFill>
              <a:latin typeface="Abadi"/>
            </a:endParaRPr>
          </a:p>
          <a:p>
            <a:pPr>
              <a:lnSpc>
                <a:spcPct val="100000"/>
              </a:lnSpc>
              <a:spcBef>
                <a:spcPts val="1400"/>
              </a:spcBef>
            </a:pPr>
            <a:r>
              <a:rPr lang="en-US" sz="2200" b="1" dirty="0">
                <a:solidFill>
                  <a:schemeClr val="accent3">
                    <a:lumMod val="25000"/>
                  </a:schemeClr>
                </a:solidFill>
                <a:latin typeface="Abadi"/>
              </a:rPr>
              <a:t>Collecting</a:t>
            </a:r>
            <a:r>
              <a:rPr lang="en-US" sz="2200" dirty="0">
                <a:solidFill>
                  <a:schemeClr val="accent3">
                    <a:lumMod val="25000"/>
                  </a:schemeClr>
                </a:solidFill>
                <a:latin typeface="Abadi"/>
              </a:rPr>
              <a:t> data resorting to the SpaceX REST API and web scraping </a:t>
            </a:r>
            <a:r>
              <a:rPr lang="en-US" sz="2200" dirty="0" err="1">
                <a:solidFill>
                  <a:schemeClr val="accent3">
                    <a:lumMod val="25000"/>
                  </a:schemeClr>
                </a:solidFill>
                <a:latin typeface="Abadi"/>
              </a:rPr>
              <a:t>technicques</a:t>
            </a:r>
            <a:r>
              <a:rPr lang="en-US" sz="2200" dirty="0">
                <a:solidFill>
                  <a:schemeClr val="accent3">
                    <a:lumMod val="25000"/>
                  </a:schemeClr>
                </a:solidFill>
                <a:latin typeface="Abadi"/>
              </a:rPr>
              <a:t>;</a:t>
            </a:r>
          </a:p>
          <a:p>
            <a:pPr>
              <a:lnSpc>
                <a:spcPct val="100000"/>
              </a:lnSpc>
              <a:spcBef>
                <a:spcPts val="1400"/>
              </a:spcBef>
            </a:pPr>
            <a:r>
              <a:rPr lang="en-US" sz="2200" b="1" dirty="0">
                <a:solidFill>
                  <a:schemeClr val="accent3">
                    <a:lumMod val="25000"/>
                  </a:schemeClr>
                </a:solidFill>
                <a:latin typeface="Abadi"/>
              </a:rPr>
              <a:t>Wrangling</a:t>
            </a:r>
            <a:r>
              <a:rPr lang="en-US" sz="2200" dirty="0">
                <a:solidFill>
                  <a:schemeClr val="accent3">
                    <a:lumMod val="25000"/>
                  </a:schemeClr>
                </a:solidFill>
                <a:latin typeface="Abadi"/>
              </a:rPr>
              <a:t> data by filtering, dealing with missing values and using one hot encoding, thus preparing data to be worked and modelled;</a:t>
            </a:r>
          </a:p>
          <a:p>
            <a:pPr>
              <a:lnSpc>
                <a:spcPct val="100000"/>
              </a:lnSpc>
              <a:spcBef>
                <a:spcPts val="1400"/>
              </a:spcBef>
            </a:pPr>
            <a:r>
              <a:rPr lang="en-US" sz="2200" b="1" dirty="0">
                <a:solidFill>
                  <a:schemeClr val="accent3">
                    <a:lumMod val="25000"/>
                  </a:schemeClr>
                </a:solidFill>
                <a:latin typeface="Abadi"/>
              </a:rPr>
              <a:t>Exploring</a:t>
            </a:r>
            <a:r>
              <a:rPr lang="en-US" sz="2200" dirty="0">
                <a:solidFill>
                  <a:schemeClr val="accent3">
                    <a:lumMod val="25000"/>
                  </a:schemeClr>
                </a:solidFill>
                <a:latin typeface="Abadi"/>
              </a:rPr>
              <a:t> data with SQL and visualization tools like Matplotlib;</a:t>
            </a:r>
          </a:p>
          <a:p>
            <a:pPr>
              <a:lnSpc>
                <a:spcPct val="100000"/>
              </a:lnSpc>
              <a:spcBef>
                <a:spcPts val="1400"/>
              </a:spcBef>
            </a:pPr>
            <a:r>
              <a:rPr lang="en-US" sz="2200" b="1" dirty="0">
                <a:solidFill>
                  <a:schemeClr val="accent3">
                    <a:lumMod val="25000"/>
                  </a:schemeClr>
                </a:solidFill>
                <a:latin typeface="Abadi"/>
              </a:rPr>
              <a:t>Visualizing</a:t>
            </a:r>
            <a:r>
              <a:rPr lang="en-US" sz="2200" dirty="0">
                <a:solidFill>
                  <a:schemeClr val="accent3">
                    <a:lumMod val="25000"/>
                  </a:schemeClr>
                </a:solidFill>
                <a:latin typeface="Abadi"/>
              </a:rPr>
              <a:t> data with Folium and Dash;</a:t>
            </a:r>
          </a:p>
          <a:p>
            <a:pPr>
              <a:lnSpc>
                <a:spcPct val="100000"/>
              </a:lnSpc>
              <a:spcBef>
                <a:spcPts val="1400"/>
              </a:spcBef>
            </a:pPr>
            <a:r>
              <a:rPr lang="en-US" sz="2200" b="1" dirty="0">
                <a:solidFill>
                  <a:schemeClr val="accent3">
                    <a:lumMod val="25000"/>
                  </a:schemeClr>
                </a:solidFill>
                <a:latin typeface="Abadi"/>
              </a:rPr>
              <a:t>Building</a:t>
            </a:r>
            <a:r>
              <a:rPr lang="en-US" sz="2200" dirty="0">
                <a:solidFill>
                  <a:schemeClr val="accent3">
                    <a:lumMod val="25000"/>
                  </a:schemeClr>
                </a:solidFill>
                <a:latin typeface="Abadi"/>
              </a:rPr>
              <a:t> predictive and classification models.</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000" dirty="0"/>
              <a:t>First, we imported the necessary libraries – request, pandas, </a:t>
            </a:r>
            <a:r>
              <a:rPr lang="en-US" sz="2000" dirty="0" err="1"/>
              <a:t>numpy</a:t>
            </a:r>
            <a:r>
              <a:rPr lang="en-US" sz="2000" dirty="0"/>
              <a:t> and datetime;</a:t>
            </a:r>
          </a:p>
          <a:p>
            <a:r>
              <a:rPr lang="en-US" sz="2000" dirty="0"/>
              <a:t>From </a:t>
            </a:r>
            <a:r>
              <a:rPr lang="en-US" sz="2000" dirty="0" err="1"/>
              <a:t>getresquest</a:t>
            </a:r>
            <a:r>
              <a:rPr lang="en-US" sz="2000" dirty="0"/>
              <a:t>, we requested data from the SpaceX REST API;</a:t>
            </a:r>
          </a:p>
          <a:p>
            <a:r>
              <a:rPr lang="en-US" sz="2000" dirty="0"/>
              <a:t>Next, we decoded the response using .</a:t>
            </a:r>
            <a:r>
              <a:rPr lang="en-US" sz="2000" dirty="0" err="1"/>
              <a:t>json</a:t>
            </a:r>
            <a:r>
              <a:rPr lang="en-US" sz="2000" dirty="0"/>
              <a:t>();</a:t>
            </a:r>
          </a:p>
          <a:p>
            <a:r>
              <a:rPr lang="en-US" sz="2000" dirty="0"/>
              <a:t>All the information in the </a:t>
            </a:r>
            <a:r>
              <a:rPr lang="en-US" sz="2000" dirty="0" err="1"/>
              <a:t>json</a:t>
            </a:r>
            <a:r>
              <a:rPr lang="en-US" sz="2000" dirty="0"/>
              <a:t> file was normalized and turned into a </a:t>
            </a:r>
            <a:r>
              <a:rPr lang="en-US" sz="2000" dirty="0" err="1"/>
              <a:t>dataframe</a:t>
            </a:r>
            <a:r>
              <a:rPr lang="en-US" sz="2000" dirty="0"/>
              <a:t>;</a:t>
            </a:r>
          </a:p>
          <a:p>
            <a:r>
              <a:rPr lang="en-US" sz="2000" dirty="0"/>
              <a:t>We extracted information from the API again using functions, like </a:t>
            </a:r>
            <a:r>
              <a:rPr lang="en-US" sz="2000" dirty="0" err="1"/>
              <a:t>getBoosterVerson</a:t>
            </a:r>
            <a:r>
              <a:rPr lang="en-US" sz="2000" dirty="0"/>
              <a:t>, </a:t>
            </a:r>
            <a:r>
              <a:rPr lang="en-US" sz="2000" dirty="0" err="1"/>
              <a:t>getLaunchSite</a:t>
            </a:r>
            <a:r>
              <a:rPr lang="en-US" sz="2000" dirty="0"/>
              <a:t>, </a:t>
            </a:r>
            <a:r>
              <a:rPr lang="en-US" sz="2000" dirty="0" err="1"/>
              <a:t>getPayLoadData</a:t>
            </a:r>
            <a:r>
              <a:rPr lang="en-US" sz="2000" dirty="0"/>
              <a:t> and </a:t>
            </a:r>
            <a:r>
              <a:rPr lang="en-US" sz="2000" dirty="0" err="1"/>
              <a:t>getCoreData</a:t>
            </a:r>
            <a:r>
              <a:rPr lang="en-US" sz="2000" dirty="0"/>
              <a:t>;</a:t>
            </a:r>
          </a:p>
          <a:p>
            <a:r>
              <a:rPr lang="en-US" sz="2000" dirty="0"/>
              <a:t>With that information, we created then a dictionary, called ‘</a:t>
            </a:r>
            <a:r>
              <a:rPr lang="en-US" sz="2000" dirty="0" err="1"/>
              <a:t>launch_dict</a:t>
            </a:r>
            <a:r>
              <a:rPr lang="en-US" sz="2000" dirty="0"/>
              <a:t>’;</a:t>
            </a:r>
          </a:p>
          <a:p>
            <a:r>
              <a:rPr lang="en-US" sz="2000" dirty="0"/>
              <a:t>‘</a:t>
            </a:r>
            <a:r>
              <a:rPr lang="en-US" sz="2000" dirty="0" err="1"/>
              <a:t>launch_dict</a:t>
            </a:r>
            <a:r>
              <a:rPr lang="en-US" sz="2000" dirty="0"/>
              <a:t>’ was transformed into a </a:t>
            </a:r>
            <a:r>
              <a:rPr lang="en-US" sz="2000" dirty="0" err="1"/>
              <a:t>DataFrame</a:t>
            </a:r>
            <a:r>
              <a:rPr lang="en-US" sz="2000" dirty="0"/>
              <a:t> called ‘</a:t>
            </a:r>
            <a:r>
              <a:rPr lang="en-US" sz="2000" dirty="0" err="1"/>
              <a:t>df</a:t>
            </a:r>
            <a:r>
              <a:rPr lang="en-US" sz="2000" dirty="0"/>
              <a:t>’;</a:t>
            </a:r>
          </a:p>
          <a:p>
            <a:r>
              <a:rPr lang="en-US" sz="2000" dirty="0"/>
              <a:t>Filtered some information and replaced the missing values in ‘</a:t>
            </a:r>
            <a:r>
              <a:rPr lang="en-US" sz="2000" dirty="0" err="1"/>
              <a:t>PayLoadMass</a:t>
            </a:r>
            <a:r>
              <a:rPr lang="en-US" sz="2000" dirty="0"/>
              <a:t>’ column with its mean value</a:t>
            </a:r>
          </a:p>
          <a:p>
            <a:pPr marL="0" indent="0">
              <a:lnSpc>
                <a:spcPct val="100000"/>
              </a:lnSpc>
              <a:spcBef>
                <a:spcPts val="1400"/>
              </a:spcBef>
              <a:buNone/>
            </a:pPr>
            <a:endParaRPr lang="en-US" sz="1400" u="sng" dirty="0">
              <a:solidFill>
                <a:schemeClr val="accent3">
                  <a:lumMod val="25000"/>
                </a:schemeClr>
              </a:solidFill>
              <a:latin typeface="Abadi"/>
            </a:endParaRPr>
          </a:p>
          <a:p>
            <a:pPr marL="0" indent="0">
              <a:buNone/>
            </a:pPr>
            <a:endParaRPr lang="en-US" sz="2000" dirty="0"/>
          </a:p>
          <a:p>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REST API</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sz="half" idx="1"/>
          </p:nvPr>
        </p:nvSpPr>
        <p:spPr>
          <a:xfrm>
            <a:off x="838200" y="1261224"/>
            <a:ext cx="5181600" cy="5596775"/>
          </a:xfrm>
          <a:prstGeom prst="rect">
            <a:avLst/>
          </a:prstGeom>
        </p:spPr>
        <p:txBody>
          <a:bodyPr vert="horz" lIns="91440" tIns="45720" rIns="91440" bIns="45720" rtlCol="0" anchor="t">
            <a:normAutofit/>
          </a:bodyPr>
          <a:lstStyle/>
          <a:p>
            <a:r>
              <a:rPr lang="en-US" sz="2400" u="sng" dirty="0"/>
              <a:t>Flowchart – Data Collection SpaceX REST API</a:t>
            </a:r>
          </a:p>
        </p:txBody>
      </p:sp>
      <p:sp>
        <p:nvSpPr>
          <p:cNvPr id="53" name="Content Placeholder 52">
            <a:extLst>
              <a:ext uri="{FF2B5EF4-FFF2-40B4-BE49-F238E27FC236}">
                <a16:creationId xmlns:a16="http://schemas.microsoft.com/office/drawing/2014/main" id="{ECBECFD5-3C6B-C472-F373-E9D2CD1E7D42}"/>
              </a:ext>
            </a:extLst>
          </p:cNvPr>
          <p:cNvSpPr>
            <a:spLocks noGrp="1"/>
          </p:cNvSpPr>
          <p:nvPr>
            <p:ph sz="half" idx="2"/>
          </p:nvPr>
        </p:nvSpPr>
        <p:spPr>
          <a:xfrm>
            <a:off x="6172200" y="1261224"/>
            <a:ext cx="5181600" cy="4915739"/>
          </a:xfrm>
        </p:spPr>
        <p:txBody>
          <a:bodyPr/>
          <a:lstStyle/>
          <a:p>
            <a:r>
              <a:rPr lang="en-GB" sz="2400" u="sng" dirty="0"/>
              <a:t>GitHub URL</a:t>
            </a:r>
          </a:p>
          <a:p>
            <a:pPr marL="0" indent="0">
              <a:buNone/>
            </a:pPr>
            <a:r>
              <a:rPr lang="en-US" sz="1600" dirty="0"/>
              <a:t>https://github.com/junioramaro/final_project/blob/main/jupyter-labs-spacex-data-collection-api.ipynb</a:t>
            </a:r>
          </a:p>
          <a:p>
            <a:endParaRPr lang="en-GB"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val 1">
            <a:extLst>
              <a:ext uri="{FF2B5EF4-FFF2-40B4-BE49-F238E27FC236}">
                <a16:creationId xmlns:a16="http://schemas.microsoft.com/office/drawing/2014/main" id="{BF7C290D-2C86-336C-64F6-F356FAB6F15B}"/>
              </a:ext>
            </a:extLst>
          </p:cNvPr>
          <p:cNvSpPr/>
          <p:nvPr/>
        </p:nvSpPr>
        <p:spPr>
          <a:xfrm>
            <a:off x="820738" y="2261638"/>
            <a:ext cx="2155371" cy="65939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bg1"/>
              </a:solidFill>
            </a:endParaRPr>
          </a:p>
          <a:p>
            <a:pPr algn="ctr"/>
            <a:r>
              <a:rPr lang="en-GB" sz="1400" dirty="0">
                <a:solidFill>
                  <a:schemeClr val="bg1"/>
                </a:solidFill>
              </a:rPr>
              <a:t>SpaceX REST API</a:t>
            </a:r>
          </a:p>
          <a:p>
            <a:pPr algn="ctr"/>
            <a:endParaRPr lang="en-GB" dirty="0">
              <a:solidFill>
                <a:schemeClr val="bg1"/>
              </a:solidFill>
            </a:endParaRPr>
          </a:p>
        </p:txBody>
      </p:sp>
      <p:cxnSp>
        <p:nvCxnSpPr>
          <p:cNvPr id="8" name="Straight Arrow Connector 7">
            <a:extLst>
              <a:ext uri="{FF2B5EF4-FFF2-40B4-BE49-F238E27FC236}">
                <a16:creationId xmlns:a16="http://schemas.microsoft.com/office/drawing/2014/main" id="{636431B3-E11D-A177-2CF1-767532FCA0BF}"/>
              </a:ext>
            </a:extLst>
          </p:cNvPr>
          <p:cNvCxnSpPr>
            <a:cxnSpLocks/>
          </p:cNvCxnSpPr>
          <p:nvPr/>
        </p:nvCxnSpPr>
        <p:spPr>
          <a:xfrm>
            <a:off x="2996747" y="2591333"/>
            <a:ext cx="469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EDCE902-A4F7-1892-9DBA-AFB747C16CED}"/>
              </a:ext>
            </a:extLst>
          </p:cNvPr>
          <p:cNvSpPr/>
          <p:nvPr/>
        </p:nvSpPr>
        <p:spPr>
          <a:xfrm>
            <a:off x="3486604" y="2263475"/>
            <a:ext cx="2169147" cy="704589"/>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dirty="0"/>
          </a:p>
          <a:p>
            <a:pPr algn="ctr"/>
            <a:r>
              <a:rPr lang="en-GB" sz="1600" dirty="0"/>
              <a:t>Decoding response through .</a:t>
            </a:r>
            <a:r>
              <a:rPr lang="en-GB" sz="1600" dirty="0" err="1"/>
              <a:t>json</a:t>
            </a:r>
            <a:r>
              <a:rPr lang="en-GB" sz="1600" dirty="0"/>
              <a:t>() into </a:t>
            </a:r>
            <a:r>
              <a:rPr lang="en-GB" sz="1600" dirty="0" err="1"/>
              <a:t>DataFrame</a:t>
            </a:r>
            <a:endParaRPr lang="en-GB" sz="1600" dirty="0"/>
          </a:p>
          <a:p>
            <a:pPr algn="ctr"/>
            <a:endParaRPr lang="en-GB" dirty="0"/>
          </a:p>
        </p:txBody>
      </p:sp>
      <p:sp>
        <p:nvSpPr>
          <p:cNvPr id="12" name="Rectangle: Rounded Corners 11">
            <a:extLst>
              <a:ext uri="{FF2B5EF4-FFF2-40B4-BE49-F238E27FC236}">
                <a16:creationId xmlns:a16="http://schemas.microsoft.com/office/drawing/2014/main" id="{CF4ADBFE-CC97-42CD-F0A6-594497E82F4B}"/>
              </a:ext>
            </a:extLst>
          </p:cNvPr>
          <p:cNvSpPr/>
          <p:nvPr/>
        </p:nvSpPr>
        <p:spPr>
          <a:xfrm>
            <a:off x="3488472" y="3422804"/>
            <a:ext cx="2169147" cy="704588"/>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dirty="0"/>
          </a:p>
          <a:p>
            <a:pPr algn="ctr"/>
            <a:r>
              <a:rPr lang="en-GB" sz="1400" dirty="0"/>
              <a:t>Use of functions to get information from the API</a:t>
            </a:r>
          </a:p>
          <a:p>
            <a:pPr algn="ctr"/>
            <a:endParaRPr lang="en-GB" dirty="0"/>
          </a:p>
        </p:txBody>
      </p:sp>
      <p:cxnSp>
        <p:nvCxnSpPr>
          <p:cNvPr id="19" name="Straight Arrow Connector 18">
            <a:extLst>
              <a:ext uri="{FF2B5EF4-FFF2-40B4-BE49-F238E27FC236}">
                <a16:creationId xmlns:a16="http://schemas.microsoft.com/office/drawing/2014/main" id="{ABC918AD-0430-8AAE-195C-95793D6EFD0C}"/>
              </a:ext>
            </a:extLst>
          </p:cNvPr>
          <p:cNvCxnSpPr>
            <a:cxnSpLocks/>
            <a:endCxn id="12" idx="0"/>
          </p:cNvCxnSpPr>
          <p:nvPr/>
        </p:nvCxnSpPr>
        <p:spPr>
          <a:xfrm>
            <a:off x="4573046" y="2989541"/>
            <a:ext cx="0" cy="433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392CB38E-C434-3567-CAFF-B737C42E75B8}"/>
              </a:ext>
            </a:extLst>
          </p:cNvPr>
          <p:cNvSpPr/>
          <p:nvPr/>
        </p:nvSpPr>
        <p:spPr>
          <a:xfrm>
            <a:off x="3512743" y="4589406"/>
            <a:ext cx="2144876" cy="571500"/>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Creation of a dictionary</a:t>
            </a:r>
          </a:p>
        </p:txBody>
      </p:sp>
      <p:sp>
        <p:nvSpPr>
          <p:cNvPr id="27" name="Rectangle: Rounded Corners 26">
            <a:extLst>
              <a:ext uri="{FF2B5EF4-FFF2-40B4-BE49-F238E27FC236}">
                <a16:creationId xmlns:a16="http://schemas.microsoft.com/office/drawing/2014/main" id="{CE834558-0CCE-41CA-22A8-CED45047B43A}"/>
              </a:ext>
            </a:extLst>
          </p:cNvPr>
          <p:cNvSpPr/>
          <p:nvPr/>
        </p:nvSpPr>
        <p:spPr>
          <a:xfrm>
            <a:off x="3575581" y="5622920"/>
            <a:ext cx="2169147" cy="571500"/>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Conversion into another </a:t>
            </a:r>
            <a:r>
              <a:rPr lang="en-GB" sz="1400" dirty="0" err="1"/>
              <a:t>DataFrame</a:t>
            </a:r>
            <a:endParaRPr lang="en-GB" sz="1400" dirty="0"/>
          </a:p>
        </p:txBody>
      </p:sp>
      <p:cxnSp>
        <p:nvCxnSpPr>
          <p:cNvPr id="50" name="Straight Arrow Connector 49">
            <a:extLst>
              <a:ext uri="{FF2B5EF4-FFF2-40B4-BE49-F238E27FC236}">
                <a16:creationId xmlns:a16="http://schemas.microsoft.com/office/drawing/2014/main" id="{06FB0BA6-2A1F-ACE3-365D-7CF39D4145DF}"/>
              </a:ext>
            </a:extLst>
          </p:cNvPr>
          <p:cNvCxnSpPr>
            <a:cxnSpLocks/>
            <a:endCxn id="20" idx="0"/>
          </p:cNvCxnSpPr>
          <p:nvPr/>
        </p:nvCxnSpPr>
        <p:spPr>
          <a:xfrm>
            <a:off x="4577666" y="4142508"/>
            <a:ext cx="7515" cy="446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C0D0D42-C82E-43EF-6A4D-788E4BB1E6E8}"/>
              </a:ext>
            </a:extLst>
          </p:cNvPr>
          <p:cNvCxnSpPr>
            <a:cxnSpLocks/>
          </p:cNvCxnSpPr>
          <p:nvPr/>
        </p:nvCxnSpPr>
        <p:spPr>
          <a:xfrm>
            <a:off x="4549628" y="5175033"/>
            <a:ext cx="0" cy="42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392499"/>
            <a:ext cx="4808918" cy="526955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Steps: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1. From Wikipedia, Falcon 9 launch data was requested;</a:t>
            </a:r>
          </a:p>
          <a:p>
            <a:pPr marL="342900" indent="-342900">
              <a:lnSpc>
                <a:spcPct val="100000"/>
              </a:lnSpc>
              <a:spcBef>
                <a:spcPts val="1400"/>
              </a:spcBef>
              <a:buAutoNum type="arabicPeriod" startAt="2"/>
            </a:pPr>
            <a:r>
              <a:rPr lang="en-US" sz="1600" dirty="0" err="1">
                <a:solidFill>
                  <a:schemeClr val="accent3">
                    <a:lumMod val="25000"/>
                  </a:schemeClr>
                </a:solidFill>
                <a:latin typeface="Abadi" panose="020B0604020104020204" pitchFamily="34" charset="0"/>
              </a:rPr>
              <a:t>BeautifulSoup</a:t>
            </a:r>
            <a:r>
              <a:rPr lang="en-US" sz="1600" dirty="0">
                <a:solidFill>
                  <a:schemeClr val="accent3">
                    <a:lumMod val="25000"/>
                  </a:schemeClr>
                </a:solidFill>
                <a:latin typeface="Abadi" panose="020B0604020104020204" pitchFamily="34" charset="0"/>
              </a:rPr>
              <a:t> object was created from An HTML response</a:t>
            </a:r>
          </a:p>
          <a:p>
            <a:pPr marL="342900" indent="-342900">
              <a:lnSpc>
                <a:spcPct val="100000"/>
              </a:lnSpc>
              <a:spcBef>
                <a:spcPts val="1400"/>
              </a:spcBef>
              <a:buAutoNum type="arabicPeriod" startAt="2"/>
            </a:pPr>
            <a:r>
              <a:rPr lang="en-US" sz="1600" dirty="0">
                <a:solidFill>
                  <a:schemeClr val="accent3">
                    <a:lumMod val="25000"/>
                  </a:schemeClr>
                </a:solidFill>
                <a:latin typeface="Abadi" panose="020B0604020104020204" pitchFamily="34" charset="0"/>
              </a:rPr>
              <a:t>Column names were extracted from HTML table header</a:t>
            </a:r>
          </a:p>
          <a:p>
            <a:pPr marL="342900" indent="-342900">
              <a:lnSpc>
                <a:spcPct val="100000"/>
              </a:lnSpc>
              <a:spcBef>
                <a:spcPts val="1400"/>
              </a:spcBef>
              <a:buAutoNum type="arabicPeriod" startAt="2"/>
            </a:pPr>
            <a:r>
              <a:rPr lang="en-US" sz="1600" dirty="0">
                <a:solidFill>
                  <a:schemeClr val="accent3">
                    <a:lumMod val="25000"/>
                  </a:schemeClr>
                </a:solidFill>
                <a:latin typeface="Abadi" panose="020B0604020104020204" pitchFamily="34" charset="0"/>
              </a:rPr>
              <a:t>HTML tables were parsed to collect data</a:t>
            </a:r>
          </a:p>
          <a:p>
            <a:pPr marL="342900" indent="-342900">
              <a:lnSpc>
                <a:spcPct val="100000"/>
              </a:lnSpc>
              <a:spcBef>
                <a:spcPts val="1400"/>
              </a:spcBef>
              <a:buAutoNum type="arabicPeriod" startAt="2"/>
            </a:pPr>
            <a:r>
              <a:rPr lang="en-US" sz="1600" dirty="0">
                <a:solidFill>
                  <a:schemeClr val="accent3">
                    <a:lumMod val="25000"/>
                  </a:schemeClr>
                </a:solidFill>
                <a:latin typeface="Abadi" panose="020B0604020104020204" pitchFamily="34" charset="0"/>
              </a:rPr>
              <a:t>Created dictionary from the data</a:t>
            </a:r>
          </a:p>
          <a:p>
            <a:pPr marL="342900" indent="-342900">
              <a:lnSpc>
                <a:spcPct val="100000"/>
              </a:lnSpc>
              <a:spcBef>
                <a:spcPts val="1400"/>
              </a:spcBef>
              <a:buAutoNum type="arabicPeriod" startAt="2"/>
            </a:pPr>
            <a:r>
              <a:rPr lang="en-US" sz="1600" dirty="0">
                <a:solidFill>
                  <a:schemeClr val="accent3">
                    <a:lumMod val="25000"/>
                  </a:schemeClr>
                </a:solidFill>
                <a:latin typeface="Abadi" panose="020B0604020104020204" pitchFamily="34" charset="0"/>
              </a:rPr>
              <a:t>From the dictionary, created a </a:t>
            </a:r>
            <a:r>
              <a:rPr lang="en-US" sz="1600" dirty="0" err="1">
                <a:solidFill>
                  <a:schemeClr val="accent3">
                    <a:lumMod val="25000"/>
                  </a:schemeClr>
                </a:solidFill>
                <a:latin typeface="Abadi" panose="020B0604020104020204" pitchFamily="34" charset="0"/>
              </a:rPr>
              <a:t>DataFrame</a:t>
            </a:r>
            <a:endParaRPr lang="en-US" sz="1600" dirty="0">
              <a:solidFill>
                <a:schemeClr val="accent3">
                  <a:lumMod val="25000"/>
                </a:schemeClr>
              </a:solidFill>
              <a:latin typeface="Abadi" panose="020B0604020104020204" pitchFamily="34" charset="0"/>
            </a:endParaRPr>
          </a:p>
          <a:p>
            <a:pPr marL="342900" indent="-342900">
              <a:lnSpc>
                <a:spcPct val="100000"/>
              </a:lnSpc>
              <a:spcBef>
                <a:spcPts val="1400"/>
              </a:spcBef>
              <a:buAutoNum type="arabicPeriod" startAt="2"/>
            </a:pPr>
            <a:r>
              <a:rPr lang="en-US" sz="1600" dirty="0">
                <a:solidFill>
                  <a:schemeClr val="accent3">
                    <a:lumMod val="25000"/>
                  </a:schemeClr>
                </a:solidFill>
                <a:latin typeface="Abadi" panose="020B0604020104020204" pitchFamily="34" charset="0"/>
              </a:rPr>
              <a:t>Exported data to a CSV file</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i="1" u="sng" dirty="0">
                <a:solidFill>
                  <a:schemeClr val="accent3">
                    <a:lumMod val="25000"/>
                  </a:schemeClr>
                </a:solidFill>
                <a:latin typeface="Abadi" panose="020B0604020104020204" pitchFamily="34" charset="0"/>
              </a:rPr>
              <a:t>https://github.com/junioramaro/final_project/blob/main/data_collection_web_scraping_lab.ipynb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392500"/>
            <a:ext cx="6156552" cy="526955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sp>
        <p:nvSpPr>
          <p:cNvPr id="9" name="Rectangle: Rounded Corners 8">
            <a:extLst>
              <a:ext uri="{FF2B5EF4-FFF2-40B4-BE49-F238E27FC236}">
                <a16:creationId xmlns:a16="http://schemas.microsoft.com/office/drawing/2014/main" id="{6407CF26-6599-69F6-21C0-084ACC09E86F}"/>
              </a:ext>
            </a:extLst>
          </p:cNvPr>
          <p:cNvSpPr/>
          <p:nvPr/>
        </p:nvSpPr>
        <p:spPr>
          <a:xfrm>
            <a:off x="8739584" y="5814655"/>
            <a:ext cx="2169147" cy="704589"/>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dirty="0"/>
          </a:p>
          <a:p>
            <a:pPr algn="ctr"/>
            <a:r>
              <a:rPr lang="en-GB" dirty="0"/>
              <a:t>CSV file</a:t>
            </a:r>
          </a:p>
          <a:p>
            <a:pPr algn="ctr"/>
            <a:endParaRPr lang="en-GB" dirty="0"/>
          </a:p>
        </p:txBody>
      </p:sp>
      <p:sp>
        <p:nvSpPr>
          <p:cNvPr id="10" name="Rectangle: Rounded Corners 9">
            <a:extLst>
              <a:ext uri="{FF2B5EF4-FFF2-40B4-BE49-F238E27FC236}">
                <a16:creationId xmlns:a16="http://schemas.microsoft.com/office/drawing/2014/main" id="{DEC14B46-3D95-B842-5729-E869B000B8F6}"/>
              </a:ext>
            </a:extLst>
          </p:cNvPr>
          <p:cNvSpPr/>
          <p:nvPr/>
        </p:nvSpPr>
        <p:spPr>
          <a:xfrm>
            <a:off x="8739584" y="4732437"/>
            <a:ext cx="2169147" cy="704589"/>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dirty="0"/>
          </a:p>
          <a:p>
            <a:pPr algn="ctr"/>
            <a:r>
              <a:rPr lang="en-GB" sz="1600" dirty="0" err="1"/>
              <a:t>DataFrame</a:t>
            </a:r>
            <a:r>
              <a:rPr lang="en-GB" sz="1600" dirty="0"/>
              <a:t> from the Dictionary</a:t>
            </a:r>
          </a:p>
          <a:p>
            <a:pPr algn="ctr"/>
            <a:endParaRPr lang="en-GB" dirty="0"/>
          </a:p>
        </p:txBody>
      </p:sp>
      <p:sp>
        <p:nvSpPr>
          <p:cNvPr id="12" name="Rectangle: Rounded Corners 11">
            <a:extLst>
              <a:ext uri="{FF2B5EF4-FFF2-40B4-BE49-F238E27FC236}">
                <a16:creationId xmlns:a16="http://schemas.microsoft.com/office/drawing/2014/main" id="{FDED4440-A43B-7B58-1247-48F54F63F90D}"/>
              </a:ext>
            </a:extLst>
          </p:cNvPr>
          <p:cNvSpPr/>
          <p:nvPr/>
        </p:nvSpPr>
        <p:spPr>
          <a:xfrm>
            <a:off x="8739584" y="3663218"/>
            <a:ext cx="2169147" cy="704589"/>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dirty="0"/>
          </a:p>
          <a:p>
            <a:pPr algn="ctr"/>
            <a:r>
              <a:rPr lang="en-GB" sz="1600" dirty="0"/>
              <a:t>Dictionary using the data</a:t>
            </a:r>
          </a:p>
          <a:p>
            <a:pPr algn="ctr"/>
            <a:endParaRPr lang="en-GB" dirty="0"/>
          </a:p>
        </p:txBody>
      </p:sp>
      <p:sp>
        <p:nvSpPr>
          <p:cNvPr id="13" name="Rectangle: Rounded Corners 12">
            <a:extLst>
              <a:ext uri="{FF2B5EF4-FFF2-40B4-BE49-F238E27FC236}">
                <a16:creationId xmlns:a16="http://schemas.microsoft.com/office/drawing/2014/main" id="{CCE3CF2C-294D-2C4F-3C61-7D538CD0D2DB}"/>
              </a:ext>
            </a:extLst>
          </p:cNvPr>
          <p:cNvSpPr/>
          <p:nvPr/>
        </p:nvSpPr>
        <p:spPr>
          <a:xfrm>
            <a:off x="8738962" y="2580868"/>
            <a:ext cx="2169147" cy="704589"/>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dirty="0"/>
          </a:p>
          <a:p>
            <a:pPr algn="ctr"/>
            <a:r>
              <a:rPr lang="en-GB" sz="1600" dirty="0"/>
              <a:t>Parsing of column names</a:t>
            </a:r>
          </a:p>
          <a:p>
            <a:pPr algn="ctr"/>
            <a:endParaRPr lang="en-GB" dirty="0"/>
          </a:p>
        </p:txBody>
      </p:sp>
      <p:sp>
        <p:nvSpPr>
          <p:cNvPr id="14" name="Rectangle: Rounded Corners 13">
            <a:extLst>
              <a:ext uri="{FF2B5EF4-FFF2-40B4-BE49-F238E27FC236}">
                <a16:creationId xmlns:a16="http://schemas.microsoft.com/office/drawing/2014/main" id="{4AEC3EDD-247A-B2CC-F9E3-8025ECE199D6}"/>
              </a:ext>
            </a:extLst>
          </p:cNvPr>
          <p:cNvSpPr/>
          <p:nvPr/>
        </p:nvSpPr>
        <p:spPr>
          <a:xfrm>
            <a:off x="8714772" y="1498518"/>
            <a:ext cx="2169147" cy="704589"/>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dirty="0"/>
          </a:p>
          <a:p>
            <a:pPr algn="ctr"/>
            <a:r>
              <a:rPr lang="en-GB" dirty="0"/>
              <a:t>Column names extracted</a:t>
            </a:r>
          </a:p>
          <a:p>
            <a:pPr algn="ctr"/>
            <a:endParaRPr lang="en-GB" dirty="0"/>
          </a:p>
        </p:txBody>
      </p:sp>
      <p:sp>
        <p:nvSpPr>
          <p:cNvPr id="15" name="Rectangle: Rounded Corners 14">
            <a:extLst>
              <a:ext uri="{FF2B5EF4-FFF2-40B4-BE49-F238E27FC236}">
                <a16:creationId xmlns:a16="http://schemas.microsoft.com/office/drawing/2014/main" id="{3003AEA5-03A7-4B65-7103-B12A48F1DC2C}"/>
              </a:ext>
            </a:extLst>
          </p:cNvPr>
          <p:cNvSpPr/>
          <p:nvPr/>
        </p:nvSpPr>
        <p:spPr>
          <a:xfrm>
            <a:off x="6027811" y="1496811"/>
            <a:ext cx="2169147" cy="704589"/>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dirty="0"/>
          </a:p>
          <a:p>
            <a:pPr algn="ctr"/>
            <a:r>
              <a:rPr lang="en-GB" sz="1600" dirty="0"/>
              <a:t>Falcon 9 Launch data request</a:t>
            </a:r>
          </a:p>
          <a:p>
            <a:pPr algn="ctr"/>
            <a:endParaRPr lang="en-GB" dirty="0"/>
          </a:p>
        </p:txBody>
      </p:sp>
      <p:cxnSp>
        <p:nvCxnSpPr>
          <p:cNvPr id="16" name="Straight Arrow Connector 15">
            <a:extLst>
              <a:ext uri="{FF2B5EF4-FFF2-40B4-BE49-F238E27FC236}">
                <a16:creationId xmlns:a16="http://schemas.microsoft.com/office/drawing/2014/main" id="{E5B02BBE-4A0F-FCDB-A112-1820C1B74275}"/>
              </a:ext>
            </a:extLst>
          </p:cNvPr>
          <p:cNvCxnSpPr>
            <a:cxnSpLocks/>
          </p:cNvCxnSpPr>
          <p:nvPr/>
        </p:nvCxnSpPr>
        <p:spPr>
          <a:xfrm>
            <a:off x="8245553" y="1823890"/>
            <a:ext cx="469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77F1B1-CAC0-413C-36EC-A1B13BEF28EC}"/>
              </a:ext>
            </a:extLst>
          </p:cNvPr>
          <p:cNvCxnSpPr>
            <a:cxnSpLocks/>
            <a:stCxn id="14" idx="2"/>
          </p:cNvCxnSpPr>
          <p:nvPr/>
        </p:nvCxnSpPr>
        <p:spPr>
          <a:xfrm>
            <a:off x="9799346" y="2203107"/>
            <a:ext cx="0" cy="377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2911745-1090-36C2-3B17-2E3561206D0C}"/>
              </a:ext>
            </a:extLst>
          </p:cNvPr>
          <p:cNvCxnSpPr>
            <a:cxnSpLocks/>
          </p:cNvCxnSpPr>
          <p:nvPr/>
        </p:nvCxnSpPr>
        <p:spPr>
          <a:xfrm>
            <a:off x="9785221" y="5437026"/>
            <a:ext cx="0" cy="377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6B818AE-2C07-0182-494C-27F97C8A043A}"/>
              </a:ext>
            </a:extLst>
          </p:cNvPr>
          <p:cNvCxnSpPr>
            <a:cxnSpLocks/>
          </p:cNvCxnSpPr>
          <p:nvPr/>
        </p:nvCxnSpPr>
        <p:spPr>
          <a:xfrm>
            <a:off x="9799346" y="4367807"/>
            <a:ext cx="0" cy="377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CE3F1D5-1837-C847-8350-951BDDE8781E}"/>
              </a:ext>
            </a:extLst>
          </p:cNvPr>
          <p:cNvCxnSpPr>
            <a:cxnSpLocks/>
          </p:cNvCxnSpPr>
          <p:nvPr/>
        </p:nvCxnSpPr>
        <p:spPr>
          <a:xfrm>
            <a:off x="9785221" y="3285457"/>
            <a:ext cx="0" cy="377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1158</TotalTime>
  <Words>2090</Words>
  <Application>Microsoft Office PowerPoint</Application>
  <PresentationFormat>Widescreen</PresentationFormat>
  <Paragraphs>320</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Junior Amaro</cp:lastModifiedBy>
  <cp:revision>213</cp:revision>
  <dcterms:created xsi:type="dcterms:W3CDTF">2021-04-29T18:58:34Z</dcterms:created>
  <dcterms:modified xsi:type="dcterms:W3CDTF">2025-02-01T12:57:48Z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